
<file path=[Content_Types].xml><?xml version="1.0" encoding="utf-8"?>
<Types xmlns="http://schemas.openxmlformats.org/package/2006/content-types">
  <Default Extension="wmf" ContentType="image/x-wmf"/>
  <Default Extension="gif" ContentType="image/gi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32.xml" ContentType="application/vnd.openxmlformats-officedocument.presentationml.slide+xml"/>
  <Override PartName="/ppt/slides/slide36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3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0.xml" ContentType="application/vnd.openxmlformats-officedocument.presentationml.slide+xml"/>
  <Override PartName="/ppt/slides/slide33.xml" ContentType="application/vnd.openxmlformats-officedocument.presentationml.slide+xml"/>
  <Override PartName="/ppt/slides/slide42.xml" ContentType="application/vnd.openxmlformats-officedocument.presentationml.slide+xml"/>
  <Override PartName="/ppt/slides/slide9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s/slide2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slides/slide39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9.xml" ContentType="application/vnd.openxmlformats-officedocument.presentationml.notes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slides/slide38.xml" ContentType="application/vnd.openxmlformats-officedocument.presentationml.slide+xml"/>
  <Override PartName="/docProps/custom.xml" ContentType="application/vnd.openxmlformats-officedocument.custom-properties+xml"/>
  <Override PartName="/ppt/theme/theme1.xml" ContentType="application/vnd.openxmlformats-officedocument.theme+xml"/>
  <Override PartName="/customXml/itemProps3.xml" ContentType="application/vnd.openxmlformats-officedocument.customXmlProperti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customXml/itemProps2.xml" ContentType="application/vnd.openxmlformats-officedocument.customXmlProperties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3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customXml/itemProps1.xml" ContentType="application/vnd.openxmlformats-officedocument.customXml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</p:clrMru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628" autoAdjust="0"/>
  </p:normalViewPr>
  <p:slideViewPr>
    <p:cSldViewPr snapToGrid="0">
      <p:cViewPr varScale="1">
        <p:scale>
          <a:sx n="99" d="100"/>
          <a:sy n="99" d="100"/>
        </p:scale>
        <p:origin x="948" y="90"/>
      </p:cViewPr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 /><Relationship Id="rId49" Type="http://schemas.openxmlformats.org/officeDocument/2006/relationships/tableStyles" Target="tableStyles.xml" /><Relationship Id="rId5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6AD59-F802-43EF-8720-E5D31B777EAF}" type="datetimeFigureOut">
              <a:rPr lang="en-CA" smtClean="0"/>
              <a:t>2023-09-01</a:t>
            </a:fld>
            <a:endParaRPr lang="en-CA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5BB0A-7352-4539-90DE-3D5A6DCC4EB6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https://docs.python.org/3.10/tutorial/appetite.html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It is a relatively simple language that is easy to learn. Because Python is designed to be interpreted, it can provide the kind of runtime feedback that is especially helpful to novice programmers. A large and growing number of freely available libraries interface to Python and provide useful extended functionality.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 panose="020B0604020202020204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https://www.csharp-console-examples.com/general/pseudocode-examples/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5BB0A-7352-4539-90DE-3D5A6DCC4EB6}" type="slidenum">
              <a:rPr lang="en-CA" smtClean="0"/>
              <a:t>14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-87049" y="1"/>
            <a:ext cx="1227904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5819" y="157957"/>
            <a:ext cx="10697185" cy="128508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2475" y="3235326"/>
            <a:ext cx="340280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Reference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776A7-33F6-4A62-BCA9-6ABABA7A832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7157" y="5892800"/>
            <a:ext cx="5033961" cy="918507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5892800"/>
            <a:ext cx="41148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7030A0"/>
                </a:solidFill>
              </a:defRPr>
            </a:lvl1pPr>
          </a:lstStyle>
          <a:p>
            <a:r>
              <a:rPr lang="en-CA"/>
              <a:t>Reference</a:t>
            </a:r>
            <a:endParaRPr lang="en-C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8820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88937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7157" y="5892800"/>
            <a:ext cx="5033961" cy="918507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2650" y="553799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CA" dirty="0"/>
              <a:t>Reference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96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96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7157" y="5892800"/>
            <a:ext cx="5033961" cy="918507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5899150"/>
            <a:ext cx="41148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7030A0"/>
                </a:solidFill>
              </a:defRPr>
            </a:lvl1pPr>
          </a:lstStyle>
          <a:p>
            <a:r>
              <a:rPr lang="en-CA"/>
              <a:t>Reference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67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67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7157" y="5892800"/>
            <a:ext cx="5033961" cy="91850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0588" y="5986928"/>
            <a:ext cx="41148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7030A0"/>
                </a:solidFill>
              </a:defRPr>
            </a:lvl1pPr>
          </a:lstStyle>
          <a:p>
            <a:r>
              <a:rPr lang="en-CA"/>
              <a:t>Reference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7157" y="5892800"/>
            <a:ext cx="5033961" cy="918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5286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586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7157" y="5892800"/>
            <a:ext cx="5033961" cy="918507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0588" y="5710237"/>
            <a:ext cx="41148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7030A0"/>
                </a:solidFill>
              </a:defRPr>
            </a:lvl1pPr>
          </a:lstStyle>
          <a:p>
            <a:r>
              <a:rPr lang="en-CA"/>
              <a:t>Reference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5286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86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0588" y="5645943"/>
            <a:ext cx="41148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7030A0"/>
                </a:solidFill>
              </a:defRPr>
            </a:lvl1pPr>
          </a:lstStyle>
          <a:p>
            <a:r>
              <a:rPr lang="en-CA"/>
              <a:t>Reference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7157" y="5892800"/>
            <a:ext cx="5033961" cy="91850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2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hdr="0" sldNum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www.geeksforgeeks.org/difference-between-high-level-and-low-level-languages/" TargetMode="Externa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lh3.googleusercontent.com/BbsWt1hxsm-_3maVS97IlSmf82nnhYcd94X2Kcq-Gfypg-XahGwRDiCigVPm24v8qx7xecMrhKe99zgNwInr4XNQBtPmKxxRv8rExIr_ENQ962aY69dEMzN0lXdqcgNO1le1VoP0" TargetMode="Externa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bigwater.consulting/2019/04/08/software-development-life-cycle-sdlc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downloads/" TargetMode="External"/><Relationship Id="rId3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s://code.visualstudio.com/download" TargetMode="Externa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N2RM-CHkuI&amp;t=24s" TargetMode="Externa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3.10/tutorial/index.html" TargetMode="Externa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4299" y="2275269"/>
            <a:ext cx="12306299" cy="9407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4400" b="1" dirty="0"/>
              <a:t>Module 1: Computer Programming Languages</a:t>
            </a:r>
            <a:endParaRPr lang="en-CA" sz="4400" b="1" dirty="0"/>
          </a:p>
        </p:txBody>
      </p:sp>
      <p:sp>
        <p:nvSpPr>
          <p:cNvPr id="5" name="Title 1"/>
          <p:cNvSpPr txBox="1"/>
          <p:nvPr/>
        </p:nvSpPr>
        <p:spPr>
          <a:xfrm>
            <a:off x="1133062" y="381366"/>
            <a:ext cx="11058938" cy="940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sz="3600" b="1" dirty="0"/>
              <a:t>CPRG 216: Object-Oriented Programming 1</a:t>
            </a:r>
            <a:endParaRPr lang="en-CA" sz="3600" b="1" dirty="0"/>
          </a:p>
        </p:txBody>
      </p:sp>
      <p:pic>
        <p:nvPicPr>
          <p:cNvPr id="6" name="Picture 5" descr="sait_icon_wordmark_colour.png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120921" y="-95224"/>
            <a:ext cx="1488589" cy="18939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5199"/>
          </a:xfrm>
        </p:spPr>
        <p:txBody>
          <a:bodyPr/>
          <a:lstStyle/>
          <a:p>
            <a:pPr algn="ctr"/>
            <a:r>
              <a:rPr lang="en-US" b="1" dirty="0"/>
              <a:t>Programming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0732"/>
            <a:ext cx="10515600" cy="42765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b="1" dirty="0">
                <a:solidFill>
                  <a:srgbClr val="FF0000"/>
                </a:solidFill>
              </a:rPr>
              <a:t>Each programming language has:</a:t>
            </a:r>
          </a:p>
          <a:p>
            <a:pPr marL="738188">
              <a:lnSpc>
                <a:spcPct val="100000"/>
              </a:lnSpc>
              <a:spcAft>
                <a:spcPts val="2400"/>
              </a:spcAft>
              <a:buFont typeface="Wingdings" pitchFamily="2" charset="2" panose="05000000000000000000"/>
              <a:buChar char="§"/>
            </a:pPr>
            <a:r>
              <a:rPr lang="en-US" dirty="0"/>
              <a:t>a set of </a:t>
            </a:r>
            <a:r>
              <a:rPr lang="en-US" b="1" dirty="0">
                <a:solidFill>
                  <a:srgbClr val="0000CC"/>
                </a:solidFill>
              </a:rPr>
              <a:t>primitive constructs</a:t>
            </a:r>
          </a:p>
          <a:p>
            <a:pPr marL="738188">
              <a:lnSpc>
                <a:spcPct val="100000"/>
              </a:lnSpc>
              <a:spcAft>
                <a:spcPts val="2400"/>
              </a:spcAft>
              <a:buFont typeface="Wingdings" pitchFamily="2" charset="2" panose="05000000000000000000"/>
              <a:buChar char="§"/>
            </a:pPr>
            <a:r>
              <a:rPr lang="en-US" dirty="0"/>
              <a:t>a </a:t>
            </a:r>
            <a:r>
              <a:rPr lang="en-US" b="1" dirty="0">
                <a:solidFill>
                  <a:srgbClr val="0000CC"/>
                </a:solidFill>
              </a:rPr>
              <a:t>syntax</a:t>
            </a:r>
          </a:p>
          <a:p>
            <a:pPr marL="738188">
              <a:lnSpc>
                <a:spcPct val="100000"/>
              </a:lnSpc>
              <a:spcAft>
                <a:spcPts val="2400"/>
              </a:spcAft>
              <a:buFont typeface="Wingdings" pitchFamily="2" charset="2" panose="05000000000000000000"/>
              <a:buChar char="§"/>
            </a:pPr>
            <a:r>
              <a:rPr lang="en-US" dirty="0"/>
              <a:t>a </a:t>
            </a:r>
            <a:r>
              <a:rPr lang="en-US" b="1" dirty="0">
                <a:solidFill>
                  <a:srgbClr val="0000CC"/>
                </a:solidFill>
              </a:rPr>
              <a:t>static semantics</a:t>
            </a:r>
          </a:p>
          <a:p>
            <a:pPr marL="738188">
              <a:lnSpc>
                <a:spcPct val="100000"/>
              </a:lnSpc>
              <a:spcAft>
                <a:spcPts val="2400"/>
              </a:spcAft>
              <a:buFont typeface="Wingdings" pitchFamily="2" charset="2" panose="05000000000000000000"/>
              <a:buChar char="§"/>
            </a:pPr>
            <a:r>
              <a:rPr lang="en-US" dirty="0"/>
              <a:t>a </a:t>
            </a:r>
            <a:r>
              <a:rPr lang="en-US" b="1" dirty="0">
                <a:solidFill>
                  <a:srgbClr val="0000CC"/>
                </a:solidFill>
              </a:rPr>
              <a:t>semantics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399"/>
          </a:xfrm>
        </p:spPr>
        <p:txBody>
          <a:bodyPr/>
          <a:lstStyle/>
          <a:p>
            <a:pPr algn="ctr"/>
            <a:r>
              <a:rPr lang="en-US" b="1" dirty="0"/>
              <a:t>Programming language &amp; English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xmlns:a="http://schemas.openxmlformats.org/drawingml/2006/main" noGrp="1"/>
          </p:cNvGraphicFramePr>
          <p:nvPr/>
        </p:nvGraphicFramePr>
        <p:xfrm>
          <a:off x="453624" y="941813"/>
          <a:ext cx="11284751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012"/>
                <a:gridCol w="3960876"/>
                <a:gridCol w="459386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Programming language</a:t>
                      </a:r>
                    </a:p>
                  </a:txBody>
                  <a:tcPr/>
                </a:tc>
              </a:tr>
              <a:tr h="388556"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 panose="05000000000000000000"/>
                        <a:buNone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primitive constructs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literals(numbers, strings, +, / …)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 panose="05000000000000000000"/>
                        <a:buNone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describes which strings of words constitute well-formed sentences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describes which strings of characters and symbols are well formed (3.2 + 3.2 is right while 3.2  3.2 is wrong)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 panose="05000000000000000000"/>
                        <a:buNone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static semantics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defines which sentences are meaningful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defines which sentences are meaningful (3^2 and not Hi^2)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2065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 panose="05000000000000000000"/>
                        <a:buNone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semantics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defines the meaning of those sentences.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defines the meaning of those sentences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3300"/>
          </a:xfrm>
        </p:spPr>
        <p:txBody>
          <a:bodyPr/>
          <a:lstStyle/>
          <a:p>
            <a:pPr algn="ctr"/>
            <a:r>
              <a:rPr lang="en-US" b="1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b="1" dirty="0">
                <a:solidFill>
                  <a:srgbClr val="0000CC"/>
                </a:solidFill>
              </a:rPr>
              <a:t>Low-level versus high-level</a:t>
            </a:r>
          </a:p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b="1" dirty="0">
                <a:solidFill>
                  <a:srgbClr val="FF0000"/>
                </a:solidFill>
              </a:rPr>
              <a:t>General versus targeted to an application domain</a:t>
            </a:r>
          </a:p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b="1" dirty="0">
                <a:solidFill>
                  <a:srgbClr val="006600"/>
                </a:solidFill>
              </a:rPr>
              <a:t>Interpreted versus compiled</a:t>
            </a:r>
            <a:endParaRPr lang="en-US" dirty="0">
              <a:solidFill>
                <a:srgbClr val="0066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3300"/>
          </a:xfrm>
        </p:spPr>
        <p:txBody>
          <a:bodyPr/>
          <a:lstStyle/>
          <a:p>
            <a:pPr algn="ctr"/>
            <a:r>
              <a:rPr lang="en-US" b="1" dirty="0"/>
              <a:t>Low Level versus High Level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0" y="1308106"/>
            <a:ext cx="6089073" cy="42891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Arial" pitchFamily="34" charset="0" panose="020B0604020202020204"/>
                <a:cs typeface="Arial" pitchFamily="34" charset="0" panose="020B0604020202020204"/>
              </a:rPr>
              <a:t>Both are programming languages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Arial" pitchFamily="34" charset="0" panose="020B0604020202020204"/>
                <a:cs typeface="Arial" pitchFamily="34" charset="0" panose="020B0604020202020204"/>
              </a:rPr>
              <a:t>Programmers can easily understand and use high-level languages because they use English like words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Arial" pitchFamily="34" charset="0" panose="020B0604020202020204"/>
                <a:cs typeface="Arial" pitchFamily="34" charset="0" panose="020B0604020202020204"/>
              </a:rPr>
              <a:t>Low-level languages are machine friendly, faster, and memory efficient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442363" y="1449387"/>
            <a:ext cx="5205846" cy="40065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3300"/>
          </a:xfrm>
        </p:spPr>
        <p:txBody>
          <a:bodyPr/>
          <a:lstStyle/>
          <a:p>
            <a:pPr algn="ctr"/>
            <a:r>
              <a:rPr lang="en-US" b="1" dirty="0"/>
              <a:t>Low Level versus High Level Languages</a:t>
            </a:r>
          </a:p>
        </p:txBody>
      </p:sp>
      <p:pic>
        <p:nvPicPr>
          <p:cNvPr id="7" name="Picture 6" descr="Tex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77464" y="1685638"/>
            <a:ext cx="6485336" cy="4233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7464" y="1146979"/>
            <a:ext cx="2577950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 panose="020B0604020202020204"/>
              </a:rPr>
              <a:t>Python Program</a:t>
            </a:r>
            <a:endParaRPr lang="en-CA" sz="2400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graphical user interface&#10;&#10;Description automatically generated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091055" y="1714459"/>
            <a:ext cx="2778219" cy="34394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84488" y="1146979"/>
            <a:ext cx="1191352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 panose="020B0604020202020204"/>
              </a:rPr>
              <a:t>Output</a:t>
            </a:r>
            <a:endParaRPr lang="en-CA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73274" y="53878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5"/>
              </a:rPr>
              <a:t>Difference between High Level and Low level languages - </a:t>
            </a:r>
            <a:r>
              <a:rPr lang="en-US" dirty="0" err="1">
                <a:hlinkClick r:id="rId5"/>
              </a:rPr>
              <a:t>GeeksforGeeks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144"/>
            <a:ext cx="12122202" cy="82616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itchFamily="34" charset="0" panose="020B0604020202020204"/>
              </a:rPr>
              <a:t>Complied Languages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642" y="1289513"/>
            <a:ext cx="7152481" cy="5473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Arial" pitchFamily="34" charset="0" panose="020B0604020202020204"/>
              </a:rPr>
              <a:t>These high-level programs can be </a:t>
            </a:r>
            <a:r>
              <a:rPr lang="en-US" sz="2400" b="1" dirty="0">
                <a:solidFill>
                  <a:srgbClr val="0000CC"/>
                </a:solidFill>
                <a:latin typeface="Arial" pitchFamily="34" charset="0" panose="020B0604020202020204"/>
              </a:rPr>
              <a:t>changed to a lower-level computer language once</a:t>
            </a:r>
            <a:r>
              <a:rPr lang="en-US" sz="2400" dirty="0">
                <a:latin typeface="Arial" pitchFamily="34" charset="0" panose="020B0604020202020204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 panose="020B0604020202020204"/>
              </a:rPr>
              <a:t>compiled</a:t>
            </a:r>
            <a:r>
              <a:rPr lang="en-US" sz="2400" dirty="0">
                <a:latin typeface="Arial" pitchFamily="34" charset="0" panose="020B0604020202020204"/>
              </a:rPr>
              <a:t>), then the “compiled” </a:t>
            </a:r>
            <a:r>
              <a:rPr lang="en-US" sz="2400" b="1" dirty="0">
                <a:solidFill>
                  <a:srgbClr val="0000CC"/>
                </a:solidFill>
                <a:latin typeface="Arial" pitchFamily="34" charset="0" panose="020B0604020202020204"/>
              </a:rPr>
              <a:t>executable</a:t>
            </a:r>
            <a:r>
              <a:rPr lang="en-US" sz="2400" dirty="0">
                <a:latin typeface="Arial" pitchFamily="34" charset="0" panose="020B0604020202020204"/>
              </a:rPr>
              <a:t> can  </a:t>
            </a:r>
            <a:r>
              <a:rPr lang="en-US" sz="2400" b="1" dirty="0">
                <a:solidFill>
                  <a:srgbClr val="0000CC"/>
                </a:solidFill>
                <a:latin typeface="Arial" pitchFamily="34" charset="0" panose="020B0604020202020204"/>
              </a:rPr>
              <a:t>run</a:t>
            </a:r>
            <a:r>
              <a:rPr lang="en-US" sz="2400" dirty="0">
                <a:latin typeface="Arial" pitchFamily="34" charset="0" panose="020B0604020202020204"/>
              </a:rPr>
              <a:t> </a:t>
            </a:r>
            <a:r>
              <a:rPr lang="en-US" sz="2400" b="1" dirty="0">
                <a:solidFill>
                  <a:srgbClr val="0000CC"/>
                </a:solidFill>
                <a:latin typeface="Arial" pitchFamily="34" charset="0" panose="020B0604020202020204"/>
              </a:rPr>
              <a:t>many</a:t>
            </a:r>
            <a:r>
              <a:rPr lang="en-US" sz="2400" dirty="0">
                <a:latin typeface="Arial" pitchFamily="34" charset="0" panose="020B0604020202020204"/>
              </a:rPr>
              <a:t> </a:t>
            </a:r>
            <a:r>
              <a:rPr lang="en-US" sz="2400" b="1" dirty="0">
                <a:solidFill>
                  <a:srgbClr val="0000CC"/>
                </a:solidFill>
                <a:latin typeface="Arial" pitchFamily="34" charset="0" panose="020B0604020202020204"/>
              </a:rPr>
              <a:t>times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  <a:latin typeface="Arial" pitchFamily="34" charset="0" panose="020B0604020202020204"/>
              </a:rPr>
              <a:t>Changing </a:t>
            </a:r>
            <a:r>
              <a:rPr lang="en-US" sz="2400" dirty="0">
                <a:latin typeface="Arial" pitchFamily="34" charset="0" panose="020B0604020202020204"/>
              </a:rPr>
              <a:t>anything in the program after it is compiled requires re-compilation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sz="2400" dirty="0">
                <a:latin typeface="Arial" pitchFamily="34" charset="0" panose="020B0604020202020204"/>
              </a:rPr>
              <a:t>These types of languages are called “</a:t>
            </a:r>
            <a:r>
              <a:rPr lang="en-US" sz="2400" b="1" dirty="0">
                <a:solidFill>
                  <a:srgbClr val="0000CC"/>
                </a:solidFill>
                <a:latin typeface="Arial" pitchFamily="34" charset="0" panose="020B0604020202020204"/>
              </a:rPr>
              <a:t>Compiled languages</a:t>
            </a:r>
            <a:r>
              <a:rPr lang="en-US" sz="2400" dirty="0">
                <a:latin typeface="Arial" pitchFamily="34" charset="0" panose="020B0604020202020204"/>
              </a:rPr>
              <a:t>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561384" y="1731032"/>
            <a:ext cx="4560819" cy="3328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61384" y="5059793"/>
            <a:ext cx="4560820" cy="5078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900" dirty="0">
                <a:hlinkClick r:id="rId3"/>
              </a:rPr>
              <a:t>https://lh3.googleusercontent.com/BbsWt1hxsm-_3maVS97IlSmf82nnhYcd94X2Kcq-Gfypg-XahGwRDiCigVPm24v8qx7xecMrhKe99zgNwInr4XNQBtPmKxxRv8rExIr_ENQ962aY69dEMzN0lXdqcgNO1le1VoP0</a:t>
            </a:r>
            <a:r>
              <a:rPr lang="en-CA" sz="900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4169974" y="5373333"/>
            <a:ext cx="2969083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  <a:latin typeface="Arial" pitchFamily="34" charset="0" panose="020B0604020202020204"/>
              </a:rPr>
              <a:t>Fortran, C, C++, 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9153" y="5373333"/>
            <a:ext cx="1622560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  <a:latin typeface="Arial" pitchFamily="34" charset="0" panose="020B0604020202020204"/>
              </a:rPr>
              <a:t>Examples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4056"/>
            <a:ext cx="12192000" cy="82616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Arial" pitchFamily="34" charset="0" panose="020B0604020202020204"/>
              </a:rPr>
              <a:t>Interpreted languages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5463" y="1058469"/>
            <a:ext cx="8259149" cy="48589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dirty="0">
                <a:latin typeface="Arial" pitchFamily="34" charset="0" panose="020B0604020202020204"/>
              </a:rPr>
              <a:t>These high-level programs are “</a:t>
            </a:r>
            <a:r>
              <a:rPr lang="en-US" b="1" dirty="0">
                <a:solidFill>
                  <a:srgbClr val="FF0000"/>
                </a:solidFill>
                <a:latin typeface="Arial" pitchFamily="34" charset="0" panose="020B0604020202020204"/>
              </a:rPr>
              <a:t>translated</a:t>
            </a:r>
            <a:r>
              <a:rPr lang="en-US" dirty="0">
                <a:latin typeface="Arial" pitchFamily="34" charset="0" panose="020B0604020202020204"/>
              </a:rPr>
              <a:t>” line by line into the computer’s machine language </a:t>
            </a:r>
            <a:r>
              <a:rPr lang="en-US" b="1" dirty="0">
                <a:solidFill>
                  <a:srgbClr val="0000CC"/>
                </a:solidFill>
                <a:latin typeface="Arial" pitchFamily="34" charset="0" panose="020B0604020202020204"/>
              </a:rPr>
              <a:t>every time they run</a:t>
            </a:r>
          </a:p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dirty="0">
                <a:latin typeface="Arial" pitchFamily="34" charset="0" panose="020B0604020202020204"/>
              </a:rPr>
              <a:t>These types of languages are called “</a:t>
            </a:r>
            <a:r>
              <a:rPr lang="en-US" b="1" dirty="0">
                <a:solidFill>
                  <a:srgbClr val="0000CC"/>
                </a:solidFill>
                <a:latin typeface="Arial" pitchFamily="34" charset="0" panose="020B0604020202020204"/>
              </a:rPr>
              <a:t>Interpreted languages</a:t>
            </a:r>
            <a:r>
              <a:rPr lang="en-US" dirty="0">
                <a:latin typeface="Arial" pitchFamily="34" charset="0" panose="020B0604020202020204"/>
              </a:rPr>
              <a:t>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8458848" y="1707383"/>
            <a:ext cx="3563655" cy="39868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58846" y="5742218"/>
            <a:ext cx="35636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600" dirty="0">
                <a:solidFill>
                  <a:srgbClr val="0000CC"/>
                </a:solidFill>
              </a:rPr>
              <a:t>https://lh3.googleusercontent.com/BbsWt1hxsm-_3maVS97IlSmf82nnhYcd94X2Kcq-Gfypg-XahGwRDiCigVPm24v8qx7xecMrhKe99zgNwInr4XNQBtPmKxxRv8rExIr_ENQ962aY69dEMzN0lXdqcgNO1le1VoP0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9650" y="4619996"/>
            <a:ext cx="592142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  <a:latin typeface="Arial" pitchFamily="34" charset="0" panose="020B0604020202020204"/>
              </a:rPr>
              <a:t>Python, PERL, R, </a:t>
            </a:r>
            <a:r>
              <a:rPr lang="en-US" sz="2400" b="1" dirty="0" err="1">
                <a:solidFill>
                  <a:schemeClr val="bg1"/>
                </a:solidFill>
                <a:latin typeface="Arial" pitchFamily="34" charset="0" panose="020B0604020202020204"/>
              </a:rPr>
              <a:t>Javascript</a:t>
            </a:r>
            <a:r>
              <a:rPr lang="en-US" sz="2400" b="1" dirty="0">
                <a:solidFill>
                  <a:schemeClr val="bg1"/>
                </a:solidFill>
                <a:latin typeface="Arial" pitchFamily="34" charset="0" panose="020B0604020202020204"/>
              </a:rPr>
              <a:t>, Ruby, etc.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3557" y="4619996"/>
            <a:ext cx="1622560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  <a:latin typeface="Arial" pitchFamily="34" charset="0" panose="020B0604020202020204"/>
              </a:rPr>
              <a:t>Examples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0496"/>
          </a:xfrm>
        </p:spPr>
        <p:txBody>
          <a:bodyPr/>
          <a:lstStyle/>
          <a:p>
            <a:pPr algn="ctr"/>
            <a:r>
              <a:rPr lang="en-US" b="1" dirty="0"/>
              <a:t>Computer Programming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2736"/>
            <a:ext cx="10515600" cy="46247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b="1" dirty="0"/>
              <a:t>In computer programming there are two kinds of errors:</a:t>
            </a:r>
          </a:p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b="1" dirty="0">
                <a:solidFill>
                  <a:srgbClr val="FF0000"/>
                </a:solidFill>
              </a:rPr>
              <a:t>Syntax errors</a:t>
            </a:r>
            <a:r>
              <a:rPr lang="en-US" dirty="0"/>
              <a:t>: mistakes in the code, such as spelling, incorrect label… which are relatively easy to find and fix: The compiler often identifies and alerts such errors</a:t>
            </a:r>
          </a:p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b="1" dirty="0">
                <a:solidFill>
                  <a:srgbClr val="FF0000"/>
                </a:solidFill>
              </a:rPr>
              <a:t>Logical errors</a:t>
            </a:r>
            <a:r>
              <a:rPr lang="en-US" dirty="0"/>
              <a:t>: mistakes in the code steps/logic and result with incorrect or unexpected behavior. It can be difficult to find fix.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7900"/>
          </a:xfrm>
        </p:spPr>
        <p:txBody>
          <a:bodyPr/>
          <a:lstStyle/>
          <a:p>
            <a:pPr algn="ctr"/>
            <a:r>
              <a:rPr lang="en-US" b="1" dirty="0"/>
              <a:t>Python</a:t>
            </a:r>
          </a:p>
        </p:txBody>
      </p:sp>
      <p:graphicFrame>
        <p:nvGraphicFramePr>
          <p:cNvPr id="4" name="Table 3"/>
          <p:cNvGraphicFramePr>
            <a:graphicFrameLocks xmlns:a="http://schemas.openxmlformats.org/drawingml/2006/main" noGrp="1"/>
          </p:cNvGraphicFramePr>
          <p:nvPr/>
        </p:nvGraphicFramePr>
        <p:xfrm>
          <a:off x="542036" y="1320470"/>
          <a:ext cx="11107928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760"/>
                <a:gridCol w="2365248"/>
                <a:gridCol w="316992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/>
                        <a:t>General-purpose 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/>
                        <a:t>Simple to use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/>
                        <a:t>Used to build programs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/>
                        <a:t>An interpreted language, which can save you considerable time during program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/>
                        <a:t>Very-high-level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/>
                        <a:t>Allows you to split your program into modules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/>
                        <a:t>Enables programs to be written compactly and readably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/>
                        <a:t>Offers error checking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i="1" dirty="0"/>
                        <a:t>Extensible</a:t>
                      </a:r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Software Development Lifecycle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115" y="1000042"/>
            <a:ext cx="717461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2800" dirty="0">
                <a:solidFill>
                  <a:srgbClr val="222222"/>
                </a:solidFill>
              </a:rPr>
              <a:t>The process used by the development team to develop a high quality software system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2800" dirty="0">
                <a:solidFill>
                  <a:srgbClr val="222222"/>
                </a:solidFill>
              </a:rPr>
              <a:t>Framework that defines software development tasks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2800" dirty="0">
                <a:solidFill>
                  <a:srgbClr val="222222"/>
                </a:solidFill>
              </a:rPr>
              <a:t>It includes planning, analysis, design, implementation, testing, maintenance, and deployment activities</a:t>
            </a:r>
          </a:p>
        </p:txBody>
      </p:sp>
      <p:pic>
        <p:nvPicPr>
          <p:cNvPr id="1026" name="Picture 2" descr="Software Development Life Cycle (SDLC)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309541" y="844185"/>
            <a:ext cx="5407759" cy="540775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653660" y="6211669"/>
            <a:ext cx="5407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https://bigwater.consulting/2019/04/08/software-development-life-cycle-sdlc/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4952"/>
          </a:xfrm>
        </p:spPr>
        <p:txBody>
          <a:bodyPr/>
          <a:lstStyle/>
          <a:p>
            <a:pPr algn="ctr"/>
            <a:r>
              <a:rPr lang="en-US" b="1" dirty="0"/>
              <a:t>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646" y="1064302"/>
            <a:ext cx="11133242" cy="4826832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Describe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what computers do</a:t>
            </a:r>
            <a:endParaRPr lang="en-US" dirty="0">
              <a:solidFill>
                <a:srgbClr val="FF0000"/>
              </a:solidFill>
              <a:latin typeface="+mj-lt"/>
              <a:ea typeface="Verdana" pitchFamily="34" charset="0" panose="020B0604030504040204"/>
            </a:endParaRP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Define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a </a:t>
            </a:r>
            <a:r>
              <a:rPr lang="en-US" b="1" dirty="0">
                <a:solidFill>
                  <a:srgbClr val="0000CC"/>
                </a:solidFill>
                <a:latin typeface="+mj-lt"/>
                <a:ea typeface="Verdana" pitchFamily="34" charset="0" panose="020B0604030504040204"/>
              </a:rPr>
              <a:t>programming language </a:t>
            </a:r>
            <a:endParaRPr lang="en-US" dirty="0">
              <a:solidFill>
                <a:srgbClr val="0000CC"/>
              </a:solidFill>
              <a:latin typeface="+mj-lt"/>
              <a:ea typeface="Verdana" pitchFamily="34" charset="0" panose="020B0604030504040204"/>
            </a:endParaRP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Illustrate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the </a:t>
            </a:r>
            <a:r>
              <a:rPr lang="en-US" b="1" dirty="0">
                <a:solidFill>
                  <a:srgbClr val="0000CC"/>
                </a:solidFill>
                <a:latin typeface="+mj-lt"/>
                <a:ea typeface="Verdana" pitchFamily="34" charset="0" panose="020B0604030504040204"/>
              </a:rPr>
              <a:t>evolvement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</a:t>
            </a:r>
            <a:r>
              <a:rPr lang="en-US" b="1" dirty="0">
                <a:solidFill>
                  <a:srgbClr val="0000CC"/>
                </a:solidFill>
                <a:latin typeface="+mj-lt"/>
                <a:ea typeface="Verdana" pitchFamily="34" charset="0" panose="020B0604030504040204"/>
              </a:rPr>
              <a:t>of programming languages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Describe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how the computer interprets algorithm </a:t>
            </a:r>
            <a:endParaRPr lang="en-US" dirty="0">
              <a:solidFill>
                <a:srgbClr val="FF0000"/>
              </a:solidFill>
              <a:latin typeface="+mj-lt"/>
              <a:ea typeface="Verdana" pitchFamily="34" charset="0" panose="020B0604030504040204"/>
            </a:endParaRP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Explain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the </a:t>
            </a:r>
            <a:r>
              <a:rPr lang="en-US" b="1" dirty="0">
                <a:solidFill>
                  <a:srgbClr val="0000CC"/>
                </a:solidFill>
                <a:latin typeface="+mj-lt"/>
                <a:ea typeface="Verdana" pitchFamily="34" charset="0" panose="020B0604030504040204"/>
              </a:rPr>
              <a:t>flow of control of programs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Compare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</a:t>
            </a:r>
            <a:r>
              <a:rPr lang="en-US" b="1" dirty="0">
                <a:solidFill>
                  <a:srgbClr val="0000CC"/>
                </a:solidFill>
                <a:latin typeface="+mj-lt"/>
                <a:ea typeface="Verdana" pitchFamily="34" charset="0" panose="020B0604030504040204"/>
              </a:rPr>
              <a:t>programming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</a:t>
            </a:r>
            <a:r>
              <a:rPr lang="en-US" b="1" dirty="0">
                <a:solidFill>
                  <a:srgbClr val="0000CC"/>
                </a:solidFill>
                <a:latin typeface="+mj-lt"/>
                <a:ea typeface="Verdana" pitchFamily="34" charset="0" panose="020B0604030504040204"/>
              </a:rPr>
              <a:t>languages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Describe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</a:t>
            </a:r>
            <a:r>
              <a:rPr lang="en-US" b="1" dirty="0">
                <a:solidFill>
                  <a:srgbClr val="0000CC"/>
                </a:solidFill>
                <a:latin typeface="+mj-lt"/>
                <a:ea typeface="Verdana" pitchFamily="34" charset="0" panose="020B0604030504040204"/>
              </a:rPr>
              <a:t>Python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and </a:t>
            </a:r>
            <a:r>
              <a:rPr lang="en-US" b="1" dirty="0">
                <a:solidFill>
                  <a:srgbClr val="0000CC"/>
                </a:solidFill>
                <a:latin typeface="+mj-lt"/>
                <a:ea typeface="Verdana" pitchFamily="34" charset="0" panose="020B0604030504040204"/>
              </a:rPr>
              <a:t>its</a:t>
            </a:r>
            <a:r>
              <a:rPr lang="en-US" b="1" dirty="0">
                <a:latin typeface="+mj-lt"/>
                <a:ea typeface="Verdana" pitchFamily="34" charset="0" panose="020B0604030504040204"/>
              </a:rPr>
              <a:t> </a:t>
            </a:r>
            <a:r>
              <a:rPr lang="en-US" b="1" dirty="0">
                <a:solidFill>
                  <a:srgbClr val="0000CC"/>
                </a:solidFill>
                <a:latin typeface="+mj-lt"/>
                <a:ea typeface="Verdana" pitchFamily="34" charset="0" panose="020B0604030504040204"/>
              </a:rPr>
              <a:t>characteristics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Planning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03" y="962974"/>
            <a:ext cx="1190179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000" dirty="0">
                <a:solidFill>
                  <a:srgbClr val="222222"/>
                </a:solidFill>
              </a:rPr>
              <a:t>The goal is planning for the software development project and conducting economical, operational and technical feasibility study to successfully develop a software system.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000" dirty="0">
                <a:solidFill>
                  <a:srgbClr val="222222"/>
                </a:solidFill>
              </a:rPr>
              <a:t>It also includes identifying potential risks associated with the project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000" dirty="0">
                <a:solidFill>
                  <a:srgbClr val="222222"/>
                </a:solidFill>
              </a:rPr>
              <a:t>In planning, the stages followed to develop the software system and associated outcomes or artifacts are also identified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Analysis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03" y="938263"/>
            <a:ext cx="1190179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itchFamily="34" charset="0" panose="020B0604020202020204"/>
              <a:buChar char="•"/>
            </a:pPr>
            <a:r>
              <a:rPr lang="en-US" sz="2800" dirty="0">
                <a:solidFill>
                  <a:srgbClr val="222222"/>
                </a:solidFill>
              </a:rPr>
              <a:t>The goal is defining and documenting the functional and non-functional requirements of the software system.</a:t>
            </a:r>
          </a:p>
          <a:p>
            <a:pPr marL="285750" indent="-285750">
              <a:spcAft>
                <a:spcPts val="2400"/>
              </a:spcAft>
              <a:buFont typeface="Arial" pitchFamily="34" charset="0" panose="020B0604020202020204"/>
              <a:buChar char="•"/>
            </a:pPr>
            <a:r>
              <a:rPr lang="en-US" sz="2800" dirty="0">
                <a:solidFill>
                  <a:srgbClr val="222222"/>
                </a:solidFill>
              </a:rPr>
              <a:t>It answers what is a problem/task for which the software system is developed.</a:t>
            </a:r>
          </a:p>
          <a:p>
            <a:pPr marL="285750" indent="-285750">
              <a:spcAft>
                <a:spcPts val="2400"/>
              </a:spcAft>
              <a:buFont typeface="Arial" pitchFamily="34" charset="0" panose="020B0604020202020204"/>
              <a:buChar char="•"/>
            </a:pPr>
            <a:r>
              <a:rPr lang="en-US" sz="2800" dirty="0">
                <a:solidFill>
                  <a:srgbClr val="222222"/>
                </a:solidFill>
              </a:rPr>
              <a:t>In the course, the focus will be on identifying the required input, various processing, and the output.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392238" y="4429183"/>
            <a:ext cx="9407522" cy="23132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Design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03" y="938260"/>
            <a:ext cx="11901793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The goal is defining the best architecture for the software system based on the requirements specification generated during the analysis.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It answers How is the software system developed to successfully solve the problem identified in the analysis.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In the course, the focus will be on using pseudo code and flowchart to represent the algorithm used to solve the given problem.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Design - Algorithm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03" y="913546"/>
            <a:ext cx="1190179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Algorithm is a set of steps used to solve a problem or perform a task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ea typeface="Verdana" pitchFamily="34" charset="0" panose="020B0604030504040204"/>
              </a:rPr>
              <a:t>It is a </a:t>
            </a:r>
            <a:r>
              <a:rPr lang="en-US" sz="3100" b="1" dirty="0">
                <a:solidFill>
                  <a:srgbClr val="0000CC"/>
                </a:solidFill>
                <a:ea typeface="Verdana" pitchFamily="34" charset="0" panose="020B0604030504040204"/>
              </a:rPr>
              <a:t>flow of control process </a:t>
            </a:r>
            <a:r>
              <a:rPr lang="en-US" sz="3100" dirty="0">
                <a:ea typeface="Verdana" pitchFamily="34" charset="0" panose="020B0604030504040204"/>
              </a:rPr>
              <a:t>that </a:t>
            </a:r>
            <a:r>
              <a:rPr lang="en-US" sz="3100" b="1" dirty="0">
                <a:solidFill>
                  <a:srgbClr val="FF0000"/>
                </a:solidFill>
                <a:ea typeface="Verdana" pitchFamily="34" charset="0" panose="020B0604030504040204"/>
              </a:rPr>
              <a:t>specifies</a:t>
            </a:r>
            <a:r>
              <a:rPr lang="en-US" sz="3100" dirty="0">
                <a:ea typeface="Verdana" pitchFamily="34" charset="0" panose="020B0604030504040204"/>
              </a:rPr>
              <a:t> the </a:t>
            </a:r>
            <a:r>
              <a:rPr lang="en-US" sz="3100" b="1" dirty="0">
                <a:solidFill>
                  <a:srgbClr val="7030A0"/>
                </a:solidFill>
                <a:ea typeface="Verdana" pitchFamily="34" charset="0" panose="020B0604030504040204"/>
              </a:rPr>
              <a:t>start</a:t>
            </a:r>
            <a:r>
              <a:rPr lang="en-US" sz="3100" dirty="0">
                <a:ea typeface="Verdana" pitchFamily="34" charset="0" panose="020B0604030504040204"/>
              </a:rPr>
              <a:t>, </a:t>
            </a:r>
            <a:r>
              <a:rPr lang="en-US" sz="3100" b="1" dirty="0">
                <a:solidFill>
                  <a:srgbClr val="7030A0"/>
                </a:solidFill>
                <a:ea typeface="Verdana" pitchFamily="34" charset="0" panose="020B0604030504040204"/>
              </a:rPr>
              <a:t>order of the execution steps </a:t>
            </a:r>
            <a:r>
              <a:rPr lang="en-US" sz="3100" dirty="0">
                <a:ea typeface="Verdana" pitchFamily="34" charset="0" panose="020B0604030504040204"/>
              </a:rPr>
              <a:t>and the </a:t>
            </a:r>
            <a:r>
              <a:rPr lang="en-US" sz="3100" b="1" dirty="0">
                <a:solidFill>
                  <a:srgbClr val="7030A0"/>
                </a:solidFill>
                <a:ea typeface="Verdana" pitchFamily="34" charset="0" panose="020B0604030504040204"/>
              </a:rPr>
              <a:t>stop</a:t>
            </a:r>
            <a:endParaRPr lang="en-US" sz="2800" dirty="0">
              <a:ea typeface="Verdana" pitchFamily="34" charset="0" panose="020B0604030504040204"/>
            </a:endParaRP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It is independent on programming languages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It could be represented using pseudo code or flowchart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Design - Algorithm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13546"/>
            <a:ext cx="6388443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100" b="1" dirty="0">
                <a:solidFill>
                  <a:srgbClr val="FF0000"/>
                </a:solidFill>
                <a:ea typeface="Verdana" pitchFamily="34" charset="0" panose="020B0604030504040204"/>
              </a:rPr>
              <a:t>Algorithm should be</a:t>
            </a:r>
            <a:r>
              <a:rPr lang="en-US" sz="3100" dirty="0">
                <a:ea typeface="Verdana" pitchFamily="34" charset="0" panose="020B0604030504040204"/>
              </a:rPr>
              <a:t>: </a:t>
            </a:r>
          </a:p>
          <a:p>
            <a:pPr lvl="1" indent="-457200" fontAlgn="base">
              <a:lnSpc>
                <a:spcPct val="100000"/>
              </a:lnSpc>
              <a:spcBef>
                <a:spcPts val="1800"/>
              </a:spcBef>
              <a:buFont typeface="Arial" pitchFamily="34" charset="0" panose="020B0604020202020204"/>
              <a:buChar char="•"/>
            </a:pPr>
            <a:r>
              <a:rPr lang="en-US" sz="3100" b="1" dirty="0">
                <a:solidFill>
                  <a:srgbClr val="7030A0"/>
                </a:solidFill>
                <a:ea typeface="Verdana" pitchFamily="34" charset="0" panose="020B0604030504040204"/>
              </a:rPr>
              <a:t>Unambiguous</a:t>
            </a:r>
            <a:r>
              <a:rPr lang="en-US" sz="3100" dirty="0">
                <a:ea typeface="Verdana" pitchFamily="34" charset="0" panose="020B0604030504040204"/>
              </a:rPr>
              <a:t> – each step has precise instruction.​</a:t>
            </a:r>
          </a:p>
          <a:p>
            <a:pPr lvl="1" indent="-457200" fontAlgn="base">
              <a:lnSpc>
                <a:spcPct val="100000"/>
              </a:lnSpc>
              <a:spcBef>
                <a:spcPts val="1800"/>
              </a:spcBef>
              <a:buFont typeface="Arial" pitchFamily="34" charset="0" panose="020B0604020202020204"/>
              <a:buChar char="•"/>
            </a:pPr>
            <a:r>
              <a:rPr lang="en-US" sz="3100" b="1" dirty="0">
                <a:solidFill>
                  <a:srgbClr val="7030A0"/>
                </a:solidFill>
                <a:ea typeface="Verdana" pitchFamily="34" charset="0" panose="020B0604030504040204"/>
              </a:rPr>
              <a:t>Executable</a:t>
            </a:r>
            <a:r>
              <a:rPr lang="en-US" sz="3100" dirty="0">
                <a:ea typeface="Verdana" pitchFamily="34" charset="0" panose="020B0604030504040204"/>
              </a:rPr>
              <a:t> – must be possible for each step to be executable​</a:t>
            </a:r>
          </a:p>
          <a:p>
            <a:pPr lvl="1" indent="-457200" fontAlgn="base">
              <a:lnSpc>
                <a:spcPct val="100000"/>
              </a:lnSpc>
              <a:spcBef>
                <a:spcPts val="1800"/>
              </a:spcBef>
              <a:buFont typeface="Arial" pitchFamily="34" charset="0" panose="020B0604020202020204"/>
              <a:buChar char="•"/>
            </a:pPr>
            <a:r>
              <a:rPr lang="en-US" sz="3100" b="1" dirty="0">
                <a:solidFill>
                  <a:srgbClr val="7030A0"/>
                </a:solidFill>
                <a:ea typeface="Verdana" pitchFamily="34" charset="0" panose="020B0604030504040204"/>
              </a:rPr>
              <a:t>Terminating</a:t>
            </a:r>
            <a:r>
              <a:rPr lang="en-US" sz="3100" dirty="0">
                <a:ea typeface="Verdana" pitchFamily="34" charset="0" panose="020B0604030504040204"/>
              </a:rPr>
              <a:t> – each step must eventually come to an end.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800" dirty="0">
              <a:ea typeface="Verdana" pitchFamily="34" charset="0" panose="020B060403050404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51375" y="1326431"/>
            <a:ext cx="5657129" cy="49195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Design - Algorithm </a:t>
            </a:r>
          </a:p>
        </p:txBody>
      </p:sp>
      <p:graphicFrame>
        <p:nvGraphicFramePr>
          <p:cNvPr id="3" name="Table 2"/>
          <p:cNvGraphicFramePr>
            <a:graphicFrameLocks xmlns:a="http://schemas.openxmlformats.org/drawingml/2006/main" noGrp="1"/>
          </p:cNvGraphicFramePr>
          <p:nvPr/>
        </p:nvGraphicFramePr>
        <p:xfrm>
          <a:off x="274937" y="926328"/>
          <a:ext cx="11642126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7931"/>
                <a:gridCol w="59641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Pseudocode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Flowchart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36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800" dirty="0"/>
                        <a:t>Textual detailed description of an algorithm</a:t>
                      </a:r>
                    </a:p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36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800" b="1" dirty="0">
                          <a:solidFill>
                            <a:srgbClr val="0000CC"/>
                          </a:solidFill>
                        </a:rPr>
                        <a:t>Instructions are described using natural language</a:t>
                      </a:r>
                      <a:endParaRPr lang="en-US" sz="2800" dirty="0"/>
                    </a:p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36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800" dirty="0"/>
                        <a:t>It uses English like words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12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800" dirty="0"/>
                        <a:t>Graphical representation of an algorithm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itchFamily="34" charset="0" panose="020B0604020202020204"/>
                        <a:buChar char="•"/>
                        <a:defRPr/>
                      </a:pPr>
                      <a:r>
                        <a:rPr lang="en-US" sz="2800" dirty="0"/>
                        <a:t>It is a diagram that represents workflow or process. 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itchFamily="34" charset="0" panose="020B0604020202020204"/>
                        <a:buChar char="•"/>
                        <a:defRPr/>
                      </a:pPr>
                      <a:r>
                        <a:rPr lang="en-US" sz="2800" dirty="0"/>
                        <a:t>It is a way to translate your ideas into more organized picture.</a:t>
                      </a: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Aft>
                          <a:spcPts val="12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800" dirty="0"/>
                        <a:t>Both serve as a blueprint of the problem solution and will be converted into a program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itchFamily="34" charset="0" panose="020B0604020202020204"/>
                        <a:buChar char="•"/>
                        <a:defRPr/>
                      </a:pP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xmlns:a="http://schemas.openxmlformats.org/drawingml/2006/main" noGrp="1"/>
          </p:cNvGraphicFramePr>
          <p:nvPr/>
        </p:nvGraphicFramePr>
        <p:xfrm>
          <a:off x="666643" y="737282"/>
          <a:ext cx="10932855" cy="528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188"/>
                <a:gridCol w="2811780"/>
                <a:gridCol w="5336887"/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chemeClr val="tx1"/>
                          </a:solidFill>
                        </a:rPr>
                        <a:t>Symbol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chemeClr val="tx1"/>
                          </a:solidFill>
                        </a:rPr>
                        <a:t>Purpose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Flow Line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 dirty="0"/>
                        <a:t>Indicates the flow of the logic by connecting symbols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Terminal (Start/Stop)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 dirty="0"/>
                        <a:t>Represents the start and end of the flowchart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Input/Output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 dirty="0"/>
                        <a:t>Use for input and output operations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Processing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 dirty="0"/>
                        <a:t>Use for calculation and manipulation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Decision 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 dirty="0"/>
                        <a:t>Make decision between 2 or more options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Connector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 dirty="0"/>
                        <a:t>Join different flow lines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Design – Algorithm - Flowchart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202931" y="1609670"/>
            <a:ext cx="1402080" cy="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79131" y="3838800"/>
            <a:ext cx="1508760" cy="495300"/>
          </a:xfrm>
          <a:prstGeom prst="rect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1462011" y="2140542"/>
            <a:ext cx="1143000" cy="571499"/>
          </a:xfrm>
          <a:prstGeom prst="ellipse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arallelogram 10"/>
          <p:cNvSpPr/>
          <p:nvPr/>
        </p:nvSpPr>
        <p:spPr>
          <a:xfrm>
            <a:off x="1202931" y="3062460"/>
            <a:ext cx="1645920" cy="424263"/>
          </a:xfrm>
          <a:prstGeom prst="parallelogram">
            <a:avLst>
              <a:gd name="adj" fmla="val 44757"/>
            </a:avLst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 flipH="1">
            <a:off x="1903970" y="5544518"/>
            <a:ext cx="338762" cy="338762"/>
          </a:xfrm>
          <a:prstGeom prst="ellipse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lowchart: Decision 12"/>
          <p:cNvSpPr/>
          <p:nvPr/>
        </p:nvSpPr>
        <p:spPr>
          <a:xfrm>
            <a:off x="1679558" y="4639399"/>
            <a:ext cx="756450" cy="591212"/>
          </a:xfrm>
          <a:prstGeom prst="flowChartDecision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Design - Algorithm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417" y="2288378"/>
            <a:ext cx="671884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800" b="1" dirty="0">
                <a:sym typeface="Wingdings" pitchFamily="2" charset="2" panose="05000000000000000000"/>
              </a:rPr>
              <a:t>Get the radius of the circle</a:t>
            </a:r>
          </a:p>
          <a:p>
            <a:pPr lvl="1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800" b="1" dirty="0">
                <a:sym typeface="Wingdings" pitchFamily="2" charset="2" panose="05000000000000000000"/>
              </a:rPr>
              <a:t>Calculate the circle area </a:t>
            </a:r>
          </a:p>
          <a:p>
            <a:pPr lvl="2" indent="-457200">
              <a:spcAft>
                <a:spcPts val="2400"/>
              </a:spcAft>
              <a:buFont typeface="Arial" pitchFamily="34" charset="0" panose="020B0604020202020204"/>
              <a:buChar char="•"/>
            </a:pPr>
            <a:r>
              <a:rPr lang="en-US" sz="2800" b="1" dirty="0">
                <a:sym typeface="Wingdings" pitchFamily="2" charset="2" panose="05000000000000000000"/>
              </a:rPr>
              <a:t>Area = radius * radius * 3.14159</a:t>
            </a:r>
          </a:p>
          <a:p>
            <a:pPr lvl="1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800" b="1" dirty="0">
                <a:sym typeface="Wingdings" pitchFamily="2" charset="2" panose="05000000000000000000"/>
              </a:rPr>
              <a:t>Display the circle area</a:t>
            </a:r>
            <a:endParaRPr lang="en-US" sz="2800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7359320" y="1802800"/>
            <a:ext cx="4567632" cy="4171045"/>
            <a:chOff x="6931941" y="1464872"/>
            <a:chExt cx="4567632" cy="4171045"/>
          </a:xfrm>
        </p:grpSpPr>
        <p:sp>
          <p:nvSpPr>
            <p:cNvPr id="7" name="Oval 6"/>
            <p:cNvSpPr/>
            <p:nvPr/>
          </p:nvSpPr>
          <p:spPr>
            <a:xfrm>
              <a:off x="8597958" y="1464872"/>
              <a:ext cx="1166649" cy="485578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400" b="1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7324016" y="2404831"/>
              <a:ext cx="3700149" cy="441435"/>
            </a:xfrm>
            <a:prstGeom prst="parallelogram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400" b="1" dirty="0">
                  <a:solidFill>
                    <a:schemeClr val="tx1"/>
                  </a:solidFill>
                </a:rPr>
                <a:t>Get Circle Radius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31941" y="3200101"/>
              <a:ext cx="4567632" cy="48557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400" b="1" dirty="0">
                  <a:solidFill>
                    <a:schemeClr val="tx1"/>
                  </a:solidFill>
                </a:rPr>
                <a:t>Area = radius*radius*3.14159</a:t>
              </a: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7515283" y="4162706"/>
              <a:ext cx="3436883" cy="441435"/>
            </a:xfrm>
            <a:prstGeom prst="parallelogram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400" b="1" dirty="0">
                  <a:solidFill>
                    <a:schemeClr val="tx1"/>
                  </a:solidFill>
                </a:rPr>
                <a:t>Display area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8663616" y="5150339"/>
              <a:ext cx="1140215" cy="485578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400" b="1" dirty="0">
                  <a:solidFill>
                    <a:schemeClr val="tx1"/>
                  </a:solidFill>
                </a:rPr>
                <a:t>End</a:t>
              </a:r>
            </a:p>
          </p:txBody>
        </p:sp>
        <p:cxnSp>
          <p:nvCxnSpPr>
            <p:cNvPr id="14" name="Straight Arrow Connector 13"/>
            <p:cNvCxnSpPr>
              <a:cxnSpLocks/>
              <a:endCxn id="9" idx="0"/>
            </p:cNvCxnSpPr>
            <p:nvPr/>
          </p:nvCxnSpPr>
          <p:spPr>
            <a:xfrm>
              <a:off x="9174091" y="1963396"/>
              <a:ext cx="0" cy="441435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5" name="Straight Arrow Connector 14"/>
            <p:cNvCxnSpPr>
              <a:cxnSpLocks/>
              <a:stCxn id="9" idx="4"/>
            </p:cNvCxnSpPr>
            <p:nvPr/>
          </p:nvCxnSpPr>
          <p:spPr>
            <a:xfrm>
              <a:off x="9174091" y="2846266"/>
              <a:ext cx="0" cy="441435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6" name="Straight Arrow Connector 15"/>
            <p:cNvCxnSpPr>
              <a:cxnSpLocks/>
              <a:stCxn id="10" idx="2"/>
            </p:cNvCxnSpPr>
            <p:nvPr/>
          </p:nvCxnSpPr>
          <p:spPr>
            <a:xfrm>
              <a:off x="9215757" y="3685679"/>
              <a:ext cx="0" cy="441435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7" name="Straight Arrow Connector 16"/>
            <p:cNvCxnSpPr>
              <a:cxnSpLocks/>
              <a:stCxn id="11" idx="4"/>
              <a:endCxn id="12" idx="0"/>
            </p:cNvCxnSpPr>
            <p:nvPr/>
          </p:nvCxnSpPr>
          <p:spPr>
            <a:xfrm flipH="1">
              <a:off x="9233724" y="4604141"/>
              <a:ext cx="1" cy="5461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937591" y="949534"/>
            <a:ext cx="10316818" cy="523220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sym typeface="Wingdings" pitchFamily="2" charset="2" panose="05000000000000000000"/>
              </a:rPr>
              <a:t>Pseudo code and flowchart for calculating the circle area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Design - Algorithm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37591" y="949534"/>
            <a:ext cx="10316818" cy="523220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sym typeface="Wingdings" pitchFamily="2" charset="2" panose="05000000000000000000"/>
              </a:rPr>
              <a:t>Pseudo code and flowchart for adding 2 numbers</a:t>
            </a:r>
          </a:p>
        </p:txBody>
      </p:sp>
      <p:sp>
        <p:nvSpPr>
          <p:cNvPr id="18" name="Content Placeholder 4"/>
          <p:cNvSpPr txBox="1"/>
          <p:nvPr/>
        </p:nvSpPr>
        <p:spPr>
          <a:xfrm>
            <a:off x="1011741" y="2016969"/>
            <a:ext cx="5707643" cy="36112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2000" b="1" dirty="0">
                <a:solidFill>
                  <a:srgbClr val="00B05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begin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 </a:t>
            </a:r>
          </a:p>
          <a:p>
            <a:pPr marL="0" indent="0" fontAlgn="base"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    Define</a:t>
            </a: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 Variables (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Num1</a:t>
            </a:r>
            <a:r>
              <a:rPr lang="en-US" sz="2000" dirty="0">
                <a:solidFill>
                  <a:srgbClr val="333333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Num2</a:t>
            </a:r>
            <a:r>
              <a:rPr lang="en-US" sz="2000" dirty="0">
                <a:solidFill>
                  <a:srgbClr val="333333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Sum)</a:t>
            </a:r>
          </a:p>
          <a:p>
            <a:pPr marL="0" indent="0" fontAlgn="base">
              <a:buFont typeface="Arial"/>
              <a:buNone/>
            </a:pP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    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Ask the user to enter the first number</a:t>
            </a:r>
          </a:p>
          <a:p>
            <a:pPr marL="0" indent="0" fontAlgn="base">
              <a:buFont typeface="Arial"/>
              <a:buNone/>
            </a:pP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    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Get value for Num1</a:t>
            </a:r>
          </a:p>
          <a:p>
            <a:pPr marL="0" indent="0" fontAlgn="base">
              <a:buFont typeface="Arial"/>
              <a:buNone/>
            </a:pP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    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Ask the user to enter the second number</a:t>
            </a:r>
          </a:p>
          <a:p>
            <a:pPr marL="0" indent="0" fontAlgn="base">
              <a:buFont typeface="Arial"/>
              <a:buNone/>
            </a:pP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    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Get value for Num2</a:t>
            </a:r>
          </a:p>
          <a:p>
            <a:pPr marL="0" indent="0" fontAlgn="base">
              <a:buFont typeface="Arial"/>
              <a:buNone/>
            </a:pP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    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compute</a:t>
            </a: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 </a:t>
            </a:r>
            <a:r>
              <a:rPr lang="en-US" sz="2000" dirty="0">
                <a:solidFill>
                  <a:srgbClr val="002D7A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Sum as (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Num1 </a:t>
            </a: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Num2)</a:t>
            </a:r>
          </a:p>
          <a:p>
            <a:pPr marL="0" indent="0" fontAlgn="base">
              <a:buFont typeface="Arial"/>
              <a:buNone/>
            </a:pP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    </a:t>
            </a:r>
            <a:r>
              <a:rPr lang="en-US" sz="2000" dirty="0">
                <a:solidFill>
                  <a:srgbClr val="00000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display</a:t>
            </a:r>
            <a:r>
              <a:rPr lang="en-US" sz="2000" dirty="0">
                <a:solidFill>
                  <a:srgbClr val="006FE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 Sum</a:t>
            </a:r>
            <a:endParaRPr lang="en-US" sz="2000" dirty="0">
              <a:solidFill>
                <a:srgbClr val="000000"/>
              </a:solidFill>
              <a:latin typeface="Arial" pitchFamily="34" charset="0" panose="020B0604020202020204"/>
              <a:cs typeface="Arial" pitchFamily="34" charset="0" panose="020B0604020202020204"/>
            </a:endParaRPr>
          </a:p>
          <a:p>
            <a:pPr marL="0" indent="0" fontAlgn="base">
              <a:buFont typeface="Arial"/>
              <a:buNone/>
            </a:pPr>
            <a:r>
              <a:rPr lang="en-US" sz="2000" b="1" dirty="0">
                <a:solidFill>
                  <a:srgbClr val="00B050"/>
                </a:solidFill>
                <a:latin typeface="Arial" pitchFamily="34" charset="0" panose="020B0604020202020204"/>
                <a:cs typeface="Arial" pitchFamily="34" charset="0" panose="020B0604020202020204"/>
              </a:rPr>
              <a:t>end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315323" y="1861085"/>
            <a:ext cx="4382814" cy="4475032"/>
            <a:chOff x="7296281" y="1661685"/>
            <a:chExt cx="4382814" cy="4475032"/>
          </a:xfrm>
        </p:grpSpPr>
        <p:sp>
          <p:nvSpPr>
            <p:cNvPr id="20" name="Oval 19"/>
            <p:cNvSpPr/>
            <p:nvPr/>
          </p:nvSpPr>
          <p:spPr>
            <a:xfrm>
              <a:off x="8891749" y="1661685"/>
              <a:ext cx="1166649" cy="485578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000" b="1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96281" y="2477233"/>
              <a:ext cx="4382814" cy="48557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000" b="1" dirty="0">
                  <a:solidFill>
                    <a:schemeClr val="tx1"/>
                  </a:solidFill>
                </a:rPr>
                <a:t>Define nNum1, nNum2, </a:t>
              </a:r>
              <a:r>
                <a:rPr lang="en-CA" sz="2000" b="1" dirty="0" err="1">
                  <a:solidFill>
                    <a:schemeClr val="tx1"/>
                  </a:solidFill>
                </a:rPr>
                <a:t>nSum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7766090" y="3292781"/>
              <a:ext cx="3436883" cy="441435"/>
            </a:xfrm>
            <a:prstGeom prst="parallelogram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000" b="1" dirty="0">
                  <a:solidFill>
                    <a:schemeClr val="tx1"/>
                  </a:solidFill>
                </a:rPr>
                <a:t>Get nNum1, nNum2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92673" y="4064186"/>
              <a:ext cx="3790029" cy="48557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000" b="1" dirty="0" err="1">
                  <a:solidFill>
                    <a:schemeClr val="tx1"/>
                  </a:solidFill>
                </a:rPr>
                <a:t>nSum</a:t>
              </a:r>
              <a:r>
                <a:rPr lang="en-CA" sz="2000" b="1" dirty="0">
                  <a:solidFill>
                    <a:schemeClr val="tx1"/>
                  </a:solidFill>
                </a:rPr>
                <a:t> = nNum1 + nNum2</a:t>
              </a:r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7766090" y="4879734"/>
              <a:ext cx="3436883" cy="441435"/>
            </a:xfrm>
            <a:prstGeom prst="parallelogram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000" b="1" dirty="0">
                  <a:solidFill>
                    <a:schemeClr val="tx1"/>
                  </a:solidFill>
                </a:rPr>
                <a:t>Output </a:t>
              </a:r>
              <a:r>
                <a:rPr lang="en-CA" sz="2000" b="1" dirty="0" err="1">
                  <a:solidFill>
                    <a:schemeClr val="tx1"/>
                  </a:solidFill>
                </a:rPr>
                <a:t>nSum</a:t>
              </a:r>
              <a:endParaRPr lang="en-C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918183" y="5651139"/>
              <a:ext cx="1140215" cy="485578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2000" b="1" dirty="0">
                  <a:solidFill>
                    <a:schemeClr val="tx1"/>
                  </a:solidFill>
                </a:rPr>
                <a:t>End</a:t>
              </a:r>
            </a:p>
          </p:txBody>
        </p:sp>
        <p:cxnSp>
          <p:nvCxnSpPr>
            <p:cNvPr id="26" name="Straight Arrow Connector 25"/>
            <p:cNvCxnSpPr>
              <a:cxnSpLocks/>
              <a:stCxn id="20" idx="4"/>
              <a:endCxn id="21" idx="0"/>
            </p:cNvCxnSpPr>
            <p:nvPr/>
          </p:nvCxnSpPr>
          <p:spPr>
            <a:xfrm>
              <a:off x="9475074" y="2147263"/>
              <a:ext cx="12614" cy="32997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7" name="Straight Arrow Connector 26"/>
            <p:cNvCxnSpPr>
              <a:cxnSpLocks/>
              <a:stCxn id="21" idx="2"/>
              <a:endCxn id="22" idx="0"/>
            </p:cNvCxnSpPr>
            <p:nvPr/>
          </p:nvCxnSpPr>
          <p:spPr>
            <a:xfrm flipH="1">
              <a:off x="9484532" y="2962811"/>
              <a:ext cx="3156" cy="32997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8" name="Straight Arrow Connector 27"/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484532" y="3734216"/>
              <a:ext cx="3156" cy="32997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9" name="Straight Arrow Connector 28"/>
            <p:cNvCxnSpPr>
              <a:cxnSpLocks/>
              <a:stCxn id="23" idx="2"/>
              <a:endCxn id="24" idx="0"/>
            </p:cNvCxnSpPr>
            <p:nvPr/>
          </p:nvCxnSpPr>
          <p:spPr>
            <a:xfrm flipH="1">
              <a:off x="9484532" y="4549764"/>
              <a:ext cx="3156" cy="32997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0" name="Straight Arrow Connector 29"/>
            <p:cNvCxnSpPr>
              <a:cxnSpLocks/>
              <a:stCxn id="24" idx="4"/>
              <a:endCxn id="25" idx="0"/>
            </p:cNvCxnSpPr>
            <p:nvPr/>
          </p:nvCxnSpPr>
          <p:spPr>
            <a:xfrm>
              <a:off x="9484532" y="5321169"/>
              <a:ext cx="3759" cy="32997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Design - Algorithm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53014" y="964741"/>
            <a:ext cx="4704520" cy="954107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Flowchart for the factorial of a number.</a:t>
            </a:r>
            <a:endParaRPr lang="en-CA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86829" y="2394755"/>
            <a:ext cx="5436891" cy="23362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4636" y="5187059"/>
            <a:ext cx="4704520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How about Pseudo code?</a:t>
            </a:r>
            <a:endParaRPr lang="en-CA" sz="28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5634" y="724646"/>
            <a:ext cx="5819775" cy="5915025"/>
            <a:chOff x="6096000" y="605378"/>
            <a:chExt cx="5819775" cy="59150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6096000" y="605378"/>
              <a:ext cx="5819775" cy="59150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144000" y="4035288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No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0826" y="4903306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Yes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What is a computer?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847" y="788857"/>
            <a:ext cx="11084306" cy="5280286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A programmable electronic device that performs various tasks and manipulates data:</a:t>
            </a:r>
          </a:p>
          <a:p>
            <a:pPr marL="1198563" indent="-512763">
              <a:lnSpc>
                <a:spcPct val="100000"/>
              </a:lnSpc>
              <a:buFont typeface="+mj-lt"/>
              <a:buAutoNum type="arabicPeriod"/>
              <a:tabLst>
                <a:tab pos="512763" algn="l"/>
              </a:tabLst>
            </a:pPr>
            <a:r>
              <a:rPr lang="en-US" sz="3200" dirty="0">
                <a:latin typeface="+mj-lt"/>
                <a:ea typeface="Verdana" pitchFamily="34" charset="0" panose="020B0604030504040204"/>
              </a:rPr>
              <a:t>It stores and retrieves data/information</a:t>
            </a:r>
          </a:p>
          <a:p>
            <a:pPr marL="1198563" indent="-512763">
              <a:lnSpc>
                <a:spcPct val="100000"/>
              </a:lnSpc>
              <a:buFont typeface="+mj-lt"/>
              <a:buAutoNum type="arabicPeriod"/>
              <a:tabLst>
                <a:tab pos="512763" algn="l"/>
              </a:tabLst>
            </a:pPr>
            <a:r>
              <a:rPr lang="en-US" sz="3200" dirty="0">
                <a:latin typeface="+mj-lt"/>
                <a:ea typeface="Verdana" pitchFamily="34" charset="0" panose="020B0604030504040204"/>
              </a:rPr>
              <a:t>It processes data (e.g., </a:t>
            </a:r>
            <a:r>
              <a:rPr lang="en-US" sz="3200" b="1" dirty="0">
                <a:solidFill>
                  <a:srgbClr val="7030A0"/>
                </a:solidFill>
                <a:latin typeface="+mj-lt"/>
                <a:ea typeface="Verdana" pitchFamily="34" charset="0" panose="020B0604030504040204"/>
              </a:rPr>
              <a:t>performs arithmetic and logical calculations, executes instructions) </a:t>
            </a:r>
          </a:p>
          <a:p>
            <a:pPr marL="234950" indent="-234950">
              <a:lnSpc>
                <a:spcPct val="100000"/>
              </a:lnSpc>
              <a:spcBef>
                <a:spcPts val="3000"/>
              </a:spcBef>
            </a:pPr>
            <a:r>
              <a:rPr lang="en-US" sz="3200" b="1" dirty="0">
                <a:solidFill>
                  <a:srgbClr val="FF0000"/>
                </a:solidFill>
                <a:latin typeface="+mj-lt"/>
                <a:ea typeface="Verdana" pitchFamily="34" charset="0" panose="020B0604030504040204"/>
              </a:rPr>
              <a:t>Computer has hardware and software</a:t>
            </a:r>
          </a:p>
          <a:p>
            <a:pPr marL="1149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006600"/>
                </a:solidFill>
                <a:latin typeface="+mj-lt"/>
                <a:ea typeface="Verdana" pitchFamily="34" charset="0" panose="020B0604030504040204"/>
              </a:rPr>
              <a:t>Hardware: Physical components as CPU, RAM, etc.</a:t>
            </a:r>
            <a:endParaRPr lang="en-US" sz="3200" dirty="0">
              <a:latin typeface="+mj-lt"/>
              <a:ea typeface="Verdana" pitchFamily="34" charset="0" panose="020B0604030504040204"/>
            </a:endParaRPr>
          </a:p>
          <a:p>
            <a:pPr marL="1149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latin typeface="+mj-lt"/>
                <a:ea typeface="Verdana" pitchFamily="34" charset="0" panose="020B0604030504040204"/>
              </a:rPr>
              <a:t>Software: set of programs, associated data, and documentation used to perform specific tasks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414591" cy="767127"/>
          </a:xfrm>
        </p:spPr>
        <p:txBody>
          <a:bodyPr/>
          <a:lstStyle/>
          <a:p>
            <a:pPr algn="ctr"/>
            <a:r>
              <a:rPr lang="en-US" b="1" dirty="0"/>
              <a:t>SDLC: Design - Algorithm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8413" y="3161217"/>
            <a:ext cx="6589830" cy="523220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Flowchart for simple grading system</a:t>
            </a:r>
            <a:endParaRPr lang="en-CA" sz="28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Simple Grading System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295322" y="99391"/>
            <a:ext cx="4668265" cy="66468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Design - Algorithm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8413" y="2805231"/>
            <a:ext cx="4144804" cy="2246769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Flowchart for finding the largest among three different numbers entered by the user.</a:t>
            </a:r>
            <a:endParaRPr lang="en-CA" sz="2800" b="1" dirty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/>
          <a:srcRect t="2741"/>
          <a:stretch/>
        </p:blipFill>
        <p:spPr bwMode="auto">
          <a:xfrm>
            <a:off x="4681331" y="758915"/>
            <a:ext cx="7172926" cy="59003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9207"/>
            <a:ext cx="5565913" cy="112312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b="1" dirty="0"/>
              <a:t>SDLC: Design - Algorithm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8413" y="2805231"/>
            <a:ext cx="4144804" cy="1384995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Flowchart for finding the roots of a quadratic equation</a:t>
            </a:r>
            <a:endParaRPr lang="en-CA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830417" y="0"/>
            <a:ext cx="6798366" cy="672879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Exercise: Pizza Party Problem statement</a:t>
            </a:r>
            <a:r>
              <a:rPr lang="en-US" dirty="0"/>
              <a:t> 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96900" y="1349312"/>
            <a:ext cx="11278108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Aft>
                <a:spcPts val="1800"/>
              </a:spcAft>
            </a:pPr>
            <a:r>
              <a:rPr lang="en-US" sz="2400" dirty="0"/>
              <a:t>A Company would like to sponsor a pizza party for you and your software development team. You decide to design an algorithm that will calculate the amount of pizzas and cost.​</a:t>
            </a:r>
          </a:p>
          <a:p>
            <a:pPr fontAlgn="base">
              <a:lnSpc>
                <a:spcPct val="100000"/>
              </a:lnSpc>
              <a:spcAft>
                <a:spcPts val="1800"/>
              </a:spcAft>
            </a:pPr>
            <a:r>
              <a:rPr lang="en-US" sz="2400" dirty="0"/>
              <a:t>Given the number of people attending a pizza party, output the number of needed pizzas and total cost. For the calculation, assume that people eat 2 slices on average and each pizza has 12 slices and costs $18.75. Round up the number of pizzas so that enough pizzas are ordered.​</a:t>
            </a:r>
          </a:p>
          <a:p>
            <a:pPr marL="0" indent="0" fontAlgn="base">
              <a:lnSpc>
                <a:spcPct val="100000"/>
              </a:lnSpc>
              <a:buNone/>
            </a:pPr>
            <a:br>
              <a:rPr lang="en-US" sz="2400" dirty="0"/>
            </a:br>
            <a:r>
              <a:rPr lang="en-US" b="1" dirty="0">
                <a:solidFill>
                  <a:srgbClr val="C00000"/>
                </a:solidFill>
              </a:rPr>
              <a:t>Task: write the pseudocode for the problem specified above​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57232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Exercise: Pizza Party</a:t>
            </a:r>
            <a:br>
              <a:rPr lang="en-US" b="1" dirty="0"/>
            </a:br>
            <a:r>
              <a:rPr lang="en-US" b="1" dirty="0"/>
              <a:t>Flowchart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898995" y="120624"/>
            <a:ext cx="5397190" cy="66147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70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Exercise: Pizza Party Pseudocode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838200" y="1574393"/>
            <a:ext cx="10515600" cy="330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print "How many people?"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input </a:t>
            </a:r>
            <a:r>
              <a:rPr lang="en-US" sz="3200" dirty="0" err="1"/>
              <a:t>numPeople</a:t>
            </a: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err="1"/>
              <a:t>numPizza</a:t>
            </a:r>
            <a:r>
              <a:rPr lang="en-US" sz="3200" dirty="0"/>
              <a:t> = roundup(</a:t>
            </a:r>
            <a:r>
              <a:rPr lang="en-US" sz="3200" dirty="0" err="1"/>
              <a:t>numPeople</a:t>
            </a:r>
            <a:r>
              <a:rPr lang="en-US" sz="3200" dirty="0"/>
              <a:t>*2/12)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cost = </a:t>
            </a:r>
            <a:r>
              <a:rPr lang="en-US" sz="3200" dirty="0" err="1"/>
              <a:t>numPizza</a:t>
            </a:r>
            <a:r>
              <a:rPr lang="en-US" sz="3200" dirty="0"/>
              <a:t> * 18.75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print "#of Pizzas = ", </a:t>
            </a:r>
            <a:r>
              <a:rPr lang="en-US" sz="3200" dirty="0" err="1"/>
              <a:t>numPizza</a:t>
            </a:r>
            <a:r>
              <a:rPr lang="en-US" sz="3200" dirty="0"/>
              <a:t>, "Cost is $", cost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Implementation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03" y="1098901"/>
            <a:ext cx="1190179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In this step, the software system is actually developed by writing the code using a programming language.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It is recommended to follow the coding standards and guidelines defined by the organization.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High-level programming languages as Python, Java, and C# are used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Testing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03" y="1605529"/>
            <a:ext cx="11901793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The goal is ensuring that the developed software product meets the functional and non-functional requirements.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In testing, defects or errors are reported and fixed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The software product is then retested until reaching quality standards defined in the requirements specifications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70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Programming Process 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457200" y="1226633"/>
            <a:ext cx="10896600" cy="4304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Programs should be designed before they are written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200" dirty="0"/>
              <a:t>Programming process: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Design the program.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Write the code.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Correct syntax errors.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Test the program.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Correct logic Errors.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SDLC: Deployment and Maintenance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03" y="1605529"/>
            <a:ext cx="1190179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The product is released to the market and used in workplaces</a:t>
            </a:r>
          </a:p>
          <a:p>
            <a:pPr marL="285750" indent="-285750">
              <a:spcAft>
                <a:spcPts val="3600"/>
              </a:spcAft>
              <a:buFont typeface="Arial" pitchFamily="34" charset="0" panose="020B0604020202020204"/>
              <a:buChar char="•"/>
            </a:pPr>
            <a:r>
              <a:rPr lang="en-US" sz="3100" dirty="0">
                <a:solidFill>
                  <a:srgbClr val="222222"/>
                </a:solidFill>
              </a:rPr>
              <a:t>Customers report any issues and the software product is maintained by addressing the reported issues, adding new features, and modifying existing features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Computer Hardware</a:t>
            </a:r>
          </a:p>
        </p:txBody>
      </p:sp>
      <p:pic>
        <p:nvPicPr>
          <p:cNvPr id="4" name="Picture 2" descr="How computers work: Simple line artwork explaining the structure of a computer system, showing how a computer links input, output, storage/memory, and processing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057814" y="1519240"/>
            <a:ext cx="4934161" cy="3819520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/>
          <p:nvPr/>
        </p:nvSpPr>
        <p:spPr>
          <a:xfrm>
            <a:off x="200025" y="793750"/>
            <a:ext cx="6926916" cy="54721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22222"/>
                </a:solidFill>
              </a:rPr>
              <a:t>Input</a:t>
            </a:r>
            <a:r>
              <a:rPr lang="en-US" sz="2400" dirty="0">
                <a:solidFill>
                  <a:srgbClr val="222222"/>
                </a:solidFill>
              </a:rPr>
              <a:t>: Your </a:t>
            </a:r>
            <a:r>
              <a:rPr lang="en-US" sz="2400" dirty="0">
                <a:solidFill>
                  <a:srgbClr val="2222FF"/>
                </a:solidFill>
              </a:rPr>
              <a:t>keyboard</a:t>
            </a:r>
            <a:r>
              <a:rPr lang="en-US" sz="2400" dirty="0">
                <a:solidFill>
                  <a:srgbClr val="222222"/>
                </a:solidFill>
              </a:rPr>
              <a:t> and </a:t>
            </a:r>
            <a:r>
              <a:rPr lang="en-US" sz="2400" dirty="0">
                <a:solidFill>
                  <a:srgbClr val="2222FF"/>
                </a:solidFill>
              </a:rPr>
              <a:t>mouse</a:t>
            </a:r>
            <a:r>
              <a:rPr lang="en-US" sz="2400" dirty="0">
                <a:solidFill>
                  <a:srgbClr val="222222"/>
                </a:solidFill>
              </a:rPr>
              <a:t>, for example, are just input units—ways of getting information into your computer that it can process.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22222"/>
                </a:solidFill>
              </a:rPr>
              <a:t>Memory/storage</a:t>
            </a:r>
            <a:r>
              <a:rPr lang="en-US" sz="2400" dirty="0">
                <a:solidFill>
                  <a:srgbClr val="222222"/>
                </a:solidFill>
              </a:rPr>
              <a:t>: Your computer probably stores all your documents and files on a </a:t>
            </a:r>
            <a:r>
              <a:rPr lang="en-US" sz="2400" dirty="0">
                <a:solidFill>
                  <a:srgbClr val="2222FF"/>
                </a:solidFill>
              </a:rPr>
              <a:t>hard drive</a:t>
            </a:r>
            <a:r>
              <a:rPr lang="en-US" sz="2400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22222"/>
                </a:solidFill>
              </a:rPr>
              <a:t>Processing</a:t>
            </a:r>
            <a:r>
              <a:rPr lang="en-US" sz="2400" dirty="0">
                <a:solidFill>
                  <a:srgbClr val="222222"/>
                </a:solidFill>
              </a:rPr>
              <a:t>: Your computer's processor (sometimes known as the </a:t>
            </a:r>
            <a:r>
              <a:rPr lang="en-US" sz="2400" b="1" dirty="0">
                <a:solidFill>
                  <a:srgbClr val="222222"/>
                </a:solidFill>
              </a:rPr>
              <a:t>central processing unit (CPU)</a:t>
            </a:r>
            <a:r>
              <a:rPr lang="en-US" sz="2400" dirty="0">
                <a:solidFill>
                  <a:srgbClr val="222222"/>
                </a:solidFill>
              </a:rPr>
              <a:t>) is a microchip buried deep inside. It works amazingly hard and gets incredibly hot in the process.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22222"/>
                </a:solidFill>
              </a:rPr>
              <a:t>Output</a:t>
            </a:r>
            <a:r>
              <a:rPr lang="en-US" sz="2400" dirty="0">
                <a:solidFill>
                  <a:srgbClr val="222222"/>
                </a:solidFill>
              </a:rPr>
              <a:t>: Your computer probably has an </a:t>
            </a:r>
            <a:r>
              <a:rPr lang="en-US" sz="2400" dirty="0">
                <a:solidFill>
                  <a:srgbClr val="2222FF"/>
                </a:solidFill>
              </a:rPr>
              <a:t>LCD</a:t>
            </a:r>
            <a:r>
              <a:rPr lang="en-US" sz="2400" dirty="0">
                <a:solidFill>
                  <a:srgbClr val="222222"/>
                </a:solidFill>
              </a:rPr>
              <a:t> screen capable of displaying high-resolution (very detailed) </a:t>
            </a:r>
            <a:r>
              <a:rPr lang="en-US" sz="2400" dirty="0">
                <a:solidFill>
                  <a:srgbClr val="2222FF"/>
                </a:solidFill>
              </a:rPr>
              <a:t>graphics</a:t>
            </a:r>
            <a:r>
              <a:rPr lang="en-US" sz="2400" dirty="0">
                <a:solidFill>
                  <a:srgbClr val="222222"/>
                </a:solidFill>
              </a:rPr>
              <a:t>, and probably also stereo </a:t>
            </a:r>
            <a:r>
              <a:rPr lang="en-US" sz="2400" dirty="0">
                <a:solidFill>
                  <a:srgbClr val="2222FF"/>
                </a:solidFill>
              </a:rPr>
              <a:t>loudspeakers</a:t>
            </a:r>
            <a:r>
              <a:rPr lang="en-US" sz="2400" dirty="0">
                <a:solidFill>
                  <a:srgbClr val="222222"/>
                </a:solidFill>
              </a:rPr>
              <a:t>. You may have a</a:t>
            </a:r>
            <a:r>
              <a:rPr lang="en-US" sz="2400" dirty="0">
                <a:solidFill>
                  <a:srgbClr val="2222FF"/>
                </a:solidFill>
              </a:rPr>
              <a:t> printer</a:t>
            </a:r>
            <a:r>
              <a:rPr lang="en-US" sz="2400" dirty="0">
                <a:solidFill>
                  <a:srgbClr val="222222"/>
                </a:solidFill>
              </a:rPr>
              <a:t>.</a:t>
            </a:r>
            <a:endParaRPr lang="en-CA" sz="2400" dirty="0"/>
          </a:p>
          <a:p>
            <a:pPr>
              <a:lnSpc>
                <a:spcPct val="110000"/>
              </a:lnSpc>
            </a:pPr>
            <a:endParaRPr lang="en-CA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749"/>
            <a:ext cx="12191999" cy="94145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Integrated development environment (IDE)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23" y="1346122"/>
            <a:ext cx="11122152" cy="3932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dirty="0"/>
              <a:t>A </a:t>
            </a:r>
            <a:r>
              <a:rPr lang="en-US" b="1" dirty="0"/>
              <a:t>software application/suite </a:t>
            </a:r>
            <a:r>
              <a:rPr lang="en-US" dirty="0"/>
              <a:t>that enables computer programmers </a:t>
            </a:r>
            <a:r>
              <a:rPr lang="en-US" b="1" dirty="0"/>
              <a:t>develop computer programs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Python </a:t>
            </a:r>
            <a:r>
              <a:rPr lang="en-US" b="1" dirty="0"/>
              <a:t>IDEs</a:t>
            </a:r>
            <a:r>
              <a:rPr lang="en-US" dirty="0"/>
              <a:t> </a:t>
            </a:r>
            <a:r>
              <a:rPr lang="en-US" b="1" dirty="0"/>
              <a:t>provide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A </a:t>
            </a:r>
            <a:r>
              <a:rPr lang="en-US" b="1" dirty="0"/>
              <a:t>text editor </a:t>
            </a:r>
            <a:r>
              <a:rPr lang="en-US" dirty="0"/>
              <a:t>with syntax highlighting, auto completion, and smart indentation</a:t>
            </a:r>
          </a:p>
          <a:p>
            <a:pPr lvl="1">
              <a:lnSpc>
                <a:spcPct val="100000"/>
              </a:lnSpc>
              <a:spcAft>
                <a:spcPts val="3000"/>
              </a:spcAft>
            </a:pPr>
            <a:r>
              <a:rPr lang="en-US" dirty="0"/>
              <a:t>A </a:t>
            </a:r>
            <a:r>
              <a:rPr lang="en-US" b="1" dirty="0"/>
              <a:t>shell</a:t>
            </a:r>
            <a:r>
              <a:rPr lang="en-US" dirty="0"/>
              <a:t> with syntax highlighting, and an integrated debugger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57"/>
            <a:ext cx="12192000" cy="953643"/>
          </a:xfrm>
        </p:spPr>
        <p:txBody>
          <a:bodyPr/>
          <a:lstStyle/>
          <a:p>
            <a:pPr algn="ctr"/>
            <a:r>
              <a:rPr lang="en-US" b="1" dirty="0"/>
              <a:t>Install python and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841523" cy="3932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b="1" dirty="0">
                <a:hlinkClick r:id="rId2"/>
              </a:rPr>
              <a:t>Download the latest version of python</a:t>
            </a:r>
            <a:endParaRPr lang="en-US" b="1" dirty="0"/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b="1" dirty="0">
                <a:hlinkClick r:id="rId3"/>
              </a:rPr>
              <a:t>Download </a:t>
            </a:r>
            <a:r>
              <a:rPr lang="en-US" b="1" dirty="0" err="1">
                <a:hlinkClick r:id="rId3"/>
              </a:rPr>
              <a:t>pycharm</a:t>
            </a:r>
            <a:r>
              <a:rPr lang="en-US" b="1" dirty="0">
                <a:hlinkClick r:id="rId3"/>
              </a:rPr>
              <a:t> IDE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b="1" dirty="0">
                <a:hlinkClick r:id="rId4"/>
              </a:rPr>
              <a:t>Download VS code IDE</a:t>
            </a:r>
            <a:endParaRPr lang="en-US" b="1" dirty="0">
              <a:hlinkClick r:id="rId3"/>
            </a:endParaRPr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749"/>
            <a:ext cx="12192000" cy="933323"/>
          </a:xfrm>
        </p:spPr>
        <p:txBody>
          <a:bodyPr/>
          <a:lstStyle/>
          <a:p>
            <a:pPr algn="ctr"/>
            <a:r>
              <a:rPr lang="en-US" b="1" dirty="0"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1776"/>
            <a:ext cx="11036808" cy="464915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Computers can be annoyingly literal. If you don’t tell them exactly what you want them to do, they are likely to do the wrong thing.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Try writing an algorithm for driving between two destinations. Write it the way you would for a person, and then imagine what would happen if that another person follows your instructions (like a computer), and executed the algorithm exactly as written.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For an amusing illustration of this, take a look at the video </a:t>
            </a:r>
            <a:r>
              <a:rPr lang="en-US" dirty="0">
                <a:hlinkClick r:id="rId2"/>
              </a:rPr>
              <a:t>https://www.youtube.com/watch?v=FN2RM-CHkuI&amp;t=24s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Draw the flow chart of the algorithm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58"/>
            <a:ext cx="12177132" cy="1088580"/>
          </a:xfrm>
        </p:spPr>
        <p:txBody>
          <a:bodyPr/>
          <a:lstStyle/>
          <a:p>
            <a:pPr algn="ctr"/>
            <a:r>
              <a:rPr lang="en-US" b="1" dirty="0"/>
              <a:t>Reference(s)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https://docs.python.org/3.10/tutorial/index.html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384" y="254733"/>
            <a:ext cx="6043247" cy="64860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400" dirty="0"/>
              <a:t>Both the </a:t>
            </a:r>
            <a:r>
              <a:rPr lang="en-US" sz="2400" b="1" dirty="0">
                <a:solidFill>
                  <a:srgbClr val="FF0000"/>
                </a:solidFill>
              </a:rPr>
              <a:t>program and the data </a:t>
            </a:r>
            <a:r>
              <a:rPr lang="en-US" sz="2400" dirty="0"/>
              <a:t>it manipulates </a:t>
            </a:r>
            <a:r>
              <a:rPr lang="en-US" sz="2400" b="1" dirty="0">
                <a:solidFill>
                  <a:srgbClr val="0000CC"/>
                </a:solidFill>
              </a:rPr>
              <a:t>reside in memory</a:t>
            </a:r>
            <a:r>
              <a:rPr lang="en-US" sz="2400" dirty="0"/>
              <a:t>. 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400" dirty="0"/>
              <a:t>Typically, a </a:t>
            </a:r>
            <a:r>
              <a:rPr lang="en-US" sz="2400" b="1" dirty="0">
                <a:solidFill>
                  <a:srgbClr val="FF0000"/>
                </a:solidFill>
              </a:rPr>
              <a:t>program counter </a:t>
            </a:r>
            <a:r>
              <a:rPr lang="en-US" sz="2400" dirty="0"/>
              <a:t>points to a particular location in memory, and computation starts by executing the instruction at that point.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400" dirty="0"/>
              <a:t>Execution may jump to another point in the sequence of instructions. This is called </a:t>
            </a:r>
            <a:r>
              <a:rPr lang="en-US" sz="2400" b="1" dirty="0">
                <a:solidFill>
                  <a:srgbClr val="FF0000"/>
                </a:solidFill>
              </a:rPr>
              <a:t>flow of control</a:t>
            </a:r>
            <a:r>
              <a:rPr lang="en-US" sz="2400" dirty="0"/>
              <a:t>, and is essential to allowing us to write programs that perform complex tasks.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7913078" y="254733"/>
            <a:ext cx="3042138" cy="12192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6682155" y="1781908"/>
            <a:ext cx="5334000" cy="30362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7913078" y="5724036"/>
            <a:ext cx="1441938" cy="74710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0131671" y="5724036"/>
            <a:ext cx="1737945" cy="74710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6998677" y="2063262"/>
            <a:ext cx="1793631" cy="2450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Unit (program counter)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9859108" y="2074986"/>
            <a:ext cx="1793631" cy="2450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logic Unit (operations)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8299938" y="1473933"/>
            <a:ext cx="0" cy="589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8534400" y="1473933"/>
            <a:ext cx="0" cy="589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10492154" y="1473933"/>
            <a:ext cx="0" cy="589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0726616" y="1473933"/>
            <a:ext cx="0" cy="589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7" idx="0"/>
          </p:cNvCxnSpPr>
          <p:nvPr/>
        </p:nvCxnSpPr>
        <p:spPr>
          <a:xfrm flipV="1">
            <a:off x="8634047" y="4818185"/>
            <a:ext cx="158261" cy="90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8" idx="0"/>
          </p:cNvCxnSpPr>
          <p:nvPr/>
        </p:nvCxnSpPr>
        <p:spPr>
          <a:xfrm>
            <a:off x="10726616" y="4818185"/>
            <a:ext cx="274028" cy="90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8792308" y="2860431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8792308" y="34290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941"/>
            <a:ext cx="12192000" cy="903859"/>
          </a:xfrm>
        </p:spPr>
        <p:txBody>
          <a:bodyPr/>
          <a:lstStyle/>
          <a:p>
            <a:pPr algn="ctr"/>
            <a:r>
              <a:rPr lang="en-US" altLang="en-US" b="1" dirty="0"/>
              <a:t>Data Storage – Binary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218326"/>
            <a:ext cx="11049000" cy="3932238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FF0000"/>
                </a:solidFill>
                <a:cs typeface="Times New Roman" pitchFamily="18" charset="0" panose="02020603050405020304"/>
              </a:rPr>
              <a:t>Data</a:t>
            </a:r>
            <a:r>
              <a:rPr lang="en-US" altLang="en-US" sz="3200" dirty="0">
                <a:cs typeface="Times New Roman" pitchFamily="18" charset="0" panose="02020603050405020304"/>
              </a:rPr>
              <a:t> are </a:t>
            </a:r>
            <a:r>
              <a:rPr lang="en-US" altLang="en-US" sz="3200" b="1" dirty="0">
                <a:solidFill>
                  <a:srgbClr val="006600"/>
                </a:solidFill>
                <a:cs typeface="Times New Roman" pitchFamily="18" charset="0" panose="02020603050405020304"/>
              </a:rPr>
              <a:t>encoded as a series of </a:t>
            </a:r>
            <a:r>
              <a:rPr lang="en-US" altLang="en-US" sz="3200" b="1" dirty="0">
                <a:solidFill>
                  <a:srgbClr val="FF0000"/>
                </a:solidFill>
                <a:cs typeface="Times New Roman" pitchFamily="18" charset="0" panose="02020603050405020304"/>
              </a:rPr>
              <a:t>bits</a:t>
            </a:r>
            <a:r>
              <a:rPr lang="en-US" altLang="en-US" sz="3200" dirty="0">
                <a:cs typeface="Times New Roman" pitchFamily="18" charset="0" panose="02020603050405020304"/>
              </a:rPr>
              <a:t> (</a:t>
            </a:r>
            <a:r>
              <a:rPr lang="en-US" altLang="en-US" sz="3200" b="1" dirty="0">
                <a:solidFill>
                  <a:srgbClr val="0000CC"/>
                </a:solidFill>
                <a:cs typeface="Times New Roman" pitchFamily="18" charset="0" panose="02020603050405020304"/>
              </a:rPr>
              <a:t>zeros and ones</a:t>
            </a:r>
            <a:r>
              <a:rPr lang="en-US" altLang="en-US" sz="3200" dirty="0">
                <a:cs typeface="Times New Roman" pitchFamily="18" charset="0" panose="02020603050405020304"/>
              </a:rPr>
              <a:t>).</a:t>
            </a:r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539949" y="2190308"/>
            <a:ext cx="9112102" cy="36788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xmlns:a="http://schemas.openxmlformats.org/drawingml/2006/main" noGrp="1"/>
          </p:cNvGraphicFramePr>
          <p:nvPr/>
        </p:nvGraphicFramePr>
        <p:xfrm>
          <a:off x="445386" y="2317473"/>
          <a:ext cx="1130122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72372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Operating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 panose="020B0604020202020204"/>
                        <a:buChar char="•"/>
                      </a:pPr>
                      <a:r>
                        <a:rPr lang="en-US" sz="2800" dirty="0"/>
                        <a:t>Hardware manager</a:t>
                      </a:r>
                    </a:p>
                    <a:p>
                      <a:pPr marL="285750" indent="-285750">
                        <a:buFont typeface="Arial" pitchFamily="34" charset="0" panose="020B0604020202020204"/>
                        <a:buChar char="•"/>
                      </a:pPr>
                      <a:r>
                        <a:rPr lang="en-US" sz="2800" dirty="0"/>
                        <a:t>Windows, Linux, Mac OS, Unix, etc.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 panose="020B0604020202020204"/>
                        <a:buChar char="•"/>
                      </a:pPr>
                      <a:r>
                        <a:rPr lang="en-US" sz="2800" dirty="0"/>
                        <a:t>Makes computer useful</a:t>
                      </a:r>
                    </a:p>
                    <a:p>
                      <a:pPr marL="285750" indent="-285750">
                        <a:buFont typeface="Arial" pitchFamily="34" charset="0" panose="020B0604020202020204"/>
                        <a:buChar char="•"/>
                      </a:pPr>
                      <a:r>
                        <a:rPr lang="en-US" sz="2800" dirty="0"/>
                        <a:t>Helps users in their life and working environment </a:t>
                      </a:r>
                    </a:p>
                    <a:p>
                      <a:pPr marL="285750" indent="-285750">
                        <a:buFont typeface="Arial" pitchFamily="34" charset="0" panose="020B0604020202020204"/>
                        <a:buChar char="•"/>
                      </a:pPr>
                      <a:r>
                        <a:rPr lang="en-US" sz="2800" dirty="0"/>
                        <a:t>MS-Word, Excel, Games, etc.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Computer Software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386" y="811737"/>
            <a:ext cx="1121853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 panose="020B0604020202020204"/>
              <a:buChar char="•"/>
            </a:pPr>
            <a:r>
              <a:rPr lang="en-US" sz="3200" dirty="0">
                <a:solidFill>
                  <a:srgbClr val="222222"/>
                </a:solidFill>
              </a:rPr>
              <a:t>Programs written by a programming languages</a:t>
            </a:r>
          </a:p>
          <a:p>
            <a:pPr marL="285750" indent="-285750">
              <a:spcAft>
                <a:spcPts val="1200"/>
              </a:spcAft>
              <a:buFont typeface="Arial" pitchFamily="34" charset="0" panose="020B0604020202020204"/>
              <a:buChar char="•"/>
            </a:pPr>
            <a:r>
              <a:rPr lang="en-US" sz="3200" dirty="0">
                <a:solidFill>
                  <a:srgbClr val="222222"/>
                </a:solidFill>
              </a:rPr>
              <a:t>2 main types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127"/>
          </a:xfrm>
        </p:spPr>
        <p:txBody>
          <a:bodyPr/>
          <a:lstStyle/>
          <a:p>
            <a:pPr algn="ctr"/>
            <a:r>
              <a:rPr lang="en-US" b="1" dirty="0"/>
              <a:t>Computer Software</a:t>
            </a:r>
          </a:p>
        </p:txBody>
      </p:sp>
      <p:graphicFrame>
        <p:nvGraphicFramePr>
          <p:cNvPr id="6" name="Table 5"/>
          <p:cNvGraphicFramePr>
            <a:graphicFrameLocks xmlns:a="http://schemas.openxmlformats.org/drawingml/2006/main" noGrp="1"/>
          </p:cNvGraphicFramePr>
          <p:nvPr/>
        </p:nvGraphicFramePr>
        <p:xfrm>
          <a:off x="445386" y="945871"/>
          <a:ext cx="1130122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72372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A set of code and instructions that tells a computer how to perform, run and execute specific tasks to solve a specific problem.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Implemented by a programmer or developer using a programming language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Programming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600" dirty="0">
                          <a:solidFill>
                            <a:srgbClr val="222222"/>
                          </a:solidFill>
                        </a:rPr>
                        <a:t>The process of writing programs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Programming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600" dirty="0">
                          <a:solidFill>
                            <a:srgbClr val="222222"/>
                          </a:solidFill>
                        </a:rPr>
                        <a:t>The language used to implement programs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itchFamily="34" charset="0" panose="020B0604020202020204"/>
                        <a:buChar char="•"/>
                      </a:pPr>
                      <a:r>
                        <a:rPr lang="en-US" sz="2600" dirty="0">
                          <a:solidFill>
                            <a:srgbClr val="222222"/>
                          </a:solidFill>
                        </a:rPr>
                        <a:t>It includes set of notations, rules/syntax, statements, and keywords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96471"/>
          </a:xfrm>
        </p:spPr>
        <p:txBody>
          <a:bodyPr/>
          <a:lstStyle/>
          <a:p>
            <a:pPr algn="ctr"/>
            <a:r>
              <a:rPr lang="en-US" b="1" dirty="0"/>
              <a:t>Programming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32231"/>
            <a:ext cx="11569700" cy="47474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400" b="1" dirty="0">
                <a:solidFill>
                  <a:srgbClr val="0000CC"/>
                </a:solidFill>
                <a:latin typeface="Verdana" pitchFamily="34" charset="0" panose="020B0604030504040204"/>
                <a:ea typeface="Verdana" pitchFamily="34" charset="0" panose="020B0604030504040204"/>
              </a:rPr>
              <a:t>Writing</a:t>
            </a:r>
            <a:r>
              <a:rPr lang="en-US" sz="2400" dirty="0">
                <a:latin typeface="Verdana" pitchFamily="34" charset="0" panose="020B0604030504040204"/>
                <a:ea typeface="Verdana" pitchFamily="34" charset="0" panose="020B0604030504040204"/>
              </a:rPr>
              <a:t> recipes, programs, or </a:t>
            </a:r>
            <a:r>
              <a:rPr lang="en-US" sz="2400" b="1" dirty="0">
                <a:solidFill>
                  <a:srgbClr val="0000CC"/>
                </a:solidFill>
                <a:latin typeface="Verdana" pitchFamily="34" charset="0" panose="020B0604030504040204"/>
                <a:ea typeface="Verdana" pitchFamily="34" charset="0" panose="020B0604030504040204"/>
              </a:rPr>
              <a:t>sequences of instructions</a:t>
            </a:r>
            <a:r>
              <a:rPr lang="en-US" sz="2400" dirty="0">
                <a:latin typeface="Verdana" pitchFamily="34" charset="0" panose="020B0604030504040204"/>
                <a:ea typeface="Verdana" pitchFamily="34" charset="0" panose="020B0604030504040204"/>
              </a:rPr>
              <a:t> requires a </a:t>
            </a:r>
            <a:r>
              <a:rPr lang="en-US" sz="2400" b="1" dirty="0">
                <a:solidFill>
                  <a:srgbClr val="FF0000"/>
                </a:solidFill>
                <a:latin typeface="Verdana" pitchFamily="34" charset="0" panose="020B0604030504040204"/>
                <a:ea typeface="Verdana" pitchFamily="34" charset="0" panose="020B0604030504040204"/>
              </a:rPr>
              <a:t>programming language 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400" dirty="0">
                <a:latin typeface="Verdana" pitchFamily="34" charset="0" panose="020B0604030504040204"/>
                <a:ea typeface="Verdana" pitchFamily="34" charset="0" panose="020B0604030504040204"/>
              </a:rPr>
              <a:t>A way to tell the computer exactly what to do , it will do it perfectly every time we run the program ... even if what we told it was wrong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400" dirty="0">
                <a:latin typeface="Verdana" pitchFamily="34" charset="0" panose="020B0604030504040204"/>
                <a:ea typeface="Verdana" pitchFamily="34" charset="0" panose="020B0604030504040204"/>
              </a:rPr>
              <a:t>Anything that can be programmed in one programming language (e.g., Python) can be programmed in any other programming language (e.g., Java).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400" b="1" dirty="0">
                <a:solidFill>
                  <a:srgbClr val="FF0000"/>
                </a:solidFill>
                <a:latin typeface="Verdana" pitchFamily="34" charset="0" panose="020B0604030504040204"/>
                <a:ea typeface="Verdana" pitchFamily="34" charset="0" panose="020B0604030504040204"/>
              </a:rPr>
              <a:t>Examples</a:t>
            </a:r>
            <a:r>
              <a:rPr lang="en-US" sz="2400" dirty="0">
                <a:latin typeface="Verdana" pitchFamily="34" charset="0" panose="020B0604030504040204"/>
                <a:ea typeface="Verdana" pitchFamily="34" charset="0" panose="020B0604030504040204"/>
              </a:rPr>
              <a:t>: </a:t>
            </a:r>
            <a:r>
              <a:rPr lang="en-US" sz="2400" b="1" dirty="0">
                <a:solidFill>
                  <a:srgbClr val="006600"/>
                </a:solidFill>
                <a:latin typeface="Verdana" pitchFamily="34" charset="0" panose="020B0604030504040204"/>
                <a:ea typeface="Verdana" pitchFamily="34" charset="0" panose="020B0604030504040204"/>
              </a:rPr>
              <a:t>Python, Java, C#, C++…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762EB1"/>
      </a:hlink>
      <a:folHlink>
        <a:srgbClr val="666699"/>
      </a:folHlink>
    </a:clrScheme>
    <a:fontScheme name="Century Gothic">
      <a:majorFont>
        <a:latin typeface="Century Gothic" panose="020F0302020204030204"/>
        <a:ea typeface="Arial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Arial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customXml/_rels/item1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ea74b8-fe1f-4d54-b009-09f6e0323a17">
      <Terms xmlns="http://schemas.microsoft.com/office/infopath/2007/PartnerControls"/>
    </lcf76f155ced4ddcb4097134ff3c332f>
    <TaxCatchAll xmlns="1ffb3ec6-a09a-4105-a69a-3329fbd98d0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C13F44B3CF8448B98E9D2A1FC9024B" ma:contentTypeVersion="8" ma:contentTypeDescription="Create a new document." ma:contentTypeScope="" ma:versionID="dc1ad12fcbb9ee17ae4686ee5d608724">
  <xsd:schema xmlns:xsd="http://www.w3.org/2001/XMLSchema" xmlns:xs="http://www.w3.org/2001/XMLSchema" xmlns:p="http://schemas.microsoft.com/office/2006/metadata/properties" xmlns:ns2="5dea74b8-fe1f-4d54-b009-09f6e0323a17" xmlns:ns3="1ffb3ec6-a09a-4105-a69a-3329fbd98d03" targetNamespace="http://schemas.microsoft.com/office/2006/metadata/properties" ma:root="true" ma:fieldsID="bf899e1389a49cc851445f8a5053d93e" ns2:_="" ns3:_="">
    <xsd:import namespace="5dea74b8-fe1f-4d54-b009-09f6e0323a17"/>
    <xsd:import namespace="1ffb3ec6-a09a-4105-a69a-3329fbd98d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ea74b8-fe1f-4d54-b009-09f6e0323a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4715c62-ccfc-45dc-bd41-71cb468c89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b3ec6-a09a-4105-a69a-3329fbd98d0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9ccefef-a682-4f43-aa6d-0824fb52d770}" ma:internalName="TaxCatchAll" ma:showField="CatchAllData" ma:web="1ffb3ec6-a09a-4105-a69a-3329fbd98d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5CC4D7-8651-4DAF-B112-E2627225F3E8}">
  <ds:schemaRefs>
    <ds:schemaRef ds:uri="http://schemas.microsoft.com/office/2006/documentManagement/types"/>
    <ds:schemaRef ds:uri="http://schemas.microsoft.com/office/2006/metadata/properties"/>
    <ds:schemaRef ds:uri="5dea74b8-fe1f-4d54-b009-09f6e0323a17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1ffb3ec6-a09a-4105-a69a-3329fbd98d0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E22D813-6D89-448A-B98D-33E00171A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80B69C-7DC8-4725-A1CB-47B4399BF8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ea74b8-fe1f-4d54-b009-09f6e0323a17"/>
    <ds:schemaRef ds:uri="1ffb3ec6-a09a-4105-a69a-3329fbd98d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60444</TotalTime>
  <Pages>0</Pages>
  <Words>2266</Words>
  <Characters>0</Characters>
  <CharactersWithSpaces>0</CharactersWithSpaces>
  <Application>ONLYOFFICE/8.0.1.31</Application>
  <DocSecurity>0</DocSecurity>
  <PresentationFormat>Widescreen</PresentationFormat>
  <Lines>0</Lines>
  <Paragraphs>289</Paragraphs>
  <Slides>43</Slides>
  <Notes>31</Notes>
  <HiddenSlides>4</HiddenSlides>
  <MMClips>0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Manager/>
  <Company>SAIT Polytechnic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Hamdy Ibrahim</dc:creator>
  <cp:keywords/>
  <dc:description/>
  <dc:identifier/>
  <dc:language/>
  <cp:lastModifiedBy>Hamdy Ibrahim</cp:lastModifiedBy>
  <cp:revision>139</cp:revision>
  <dcterms:created xsi:type="dcterms:W3CDTF">2022-01-27T16:02:20Z</dcterms:created>
  <dcterms:modified xsi:type="dcterms:W3CDTF">2023-09-01T13:58:31Z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0x0101006DC13F44B3CF8448B98E9D2A1FC9024B</vt:lpwstr>
  </property>
</Properties>
</file>